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5" r:id="rId9"/>
    <p:sldId id="262" r:id="rId10"/>
    <p:sldId id="264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DF57-8F18-42E4-9278-1F2708A49B1C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EFC8-53C5-46E3-8F76-7E173D34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8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DF57-8F18-42E4-9278-1F2708A49B1C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EFC8-53C5-46E3-8F76-7E173D34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6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DF57-8F18-42E4-9278-1F2708A49B1C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EFC8-53C5-46E3-8F76-7E173D34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DF57-8F18-42E4-9278-1F2708A49B1C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EFC8-53C5-46E3-8F76-7E173D34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7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DF57-8F18-42E4-9278-1F2708A49B1C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EFC8-53C5-46E3-8F76-7E173D34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5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DF57-8F18-42E4-9278-1F2708A49B1C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EFC8-53C5-46E3-8F76-7E173D34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2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DF57-8F18-42E4-9278-1F2708A49B1C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EFC8-53C5-46E3-8F76-7E173D34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DF57-8F18-42E4-9278-1F2708A49B1C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EFC8-53C5-46E3-8F76-7E173D34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4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DF57-8F18-42E4-9278-1F2708A49B1C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EFC8-53C5-46E3-8F76-7E173D34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9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DF57-8F18-42E4-9278-1F2708A49B1C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EFC8-53C5-46E3-8F76-7E173D34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8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DF57-8F18-42E4-9278-1F2708A49B1C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EFC8-53C5-46E3-8F76-7E173D34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3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BDF57-8F18-42E4-9278-1F2708A49B1C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6EFC8-53C5-46E3-8F76-7E173D34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4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883664" y="1517904"/>
            <a:ext cx="8430768" cy="409651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6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PT Bold Heading" panose="02010400000000000000" pitchFamily="2" charset="-78"/>
              </a:rPr>
              <a:t>النصف والضعف (1)</a:t>
            </a:r>
          </a:p>
          <a:p>
            <a:pPr algn="ctr"/>
            <a:r>
              <a:rPr lang="ar-OM" sz="3600" u="sng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PT Bold Heading" panose="02010400000000000000" pitchFamily="2" charset="-78"/>
              </a:rPr>
              <a:t>للأعداد الزوجية</a:t>
            </a:r>
            <a:endParaRPr lang="en-US" sz="3600" u="sng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786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304800"/>
            <a:ext cx="10077450" cy="6324599"/>
          </a:xfrm>
          <a:prstGeom prst="rect">
            <a:avLst/>
          </a:prstGeom>
        </p:spPr>
      </p:pic>
      <p:sp>
        <p:nvSpPr>
          <p:cNvPr id="3" name="مربع نص 4"/>
          <p:cNvSpPr txBox="1"/>
          <p:nvPr/>
        </p:nvSpPr>
        <p:spPr>
          <a:xfrm>
            <a:off x="361950" y="801469"/>
            <a:ext cx="2247900" cy="120032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OM" sz="3600" b="1" dirty="0" smtClean="0">
                <a:cs typeface="+mj-cs"/>
              </a:rPr>
              <a:t>كتاب التلميذ الصفحة 14</a:t>
            </a:r>
            <a:endParaRPr lang="en-US" sz="3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86620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5237"/>
          <a:stretch/>
        </p:blipFill>
        <p:spPr>
          <a:xfrm>
            <a:off x="5729288" y="304800"/>
            <a:ext cx="5834061" cy="6324599"/>
          </a:xfrm>
          <a:prstGeom prst="rect">
            <a:avLst/>
          </a:prstGeom>
        </p:spPr>
      </p:pic>
      <p:sp>
        <p:nvSpPr>
          <p:cNvPr id="3" name="مربع نص 4"/>
          <p:cNvSpPr txBox="1"/>
          <p:nvPr/>
        </p:nvSpPr>
        <p:spPr>
          <a:xfrm>
            <a:off x="361950" y="801469"/>
            <a:ext cx="2247900" cy="120032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OM" sz="3600" b="1" dirty="0" smtClean="0">
                <a:cs typeface="+mj-cs"/>
              </a:rPr>
              <a:t>كتاب التلميذ الصفحة 14</a:t>
            </a:r>
            <a:endParaRPr lang="en-US" sz="3600" b="1" dirty="0">
              <a:cs typeface="+mj-cs"/>
            </a:endParaRPr>
          </a:p>
        </p:txBody>
      </p:sp>
      <p:pic>
        <p:nvPicPr>
          <p:cNvPr id="4" name="صورة 7" descr="50 بيسة 1970, سلطنة عمان - السعر - uCoin.ne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756" y="504853"/>
            <a:ext cx="7810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8" descr="50 بيسة 1970, سلطنة عمان - السعر - uCoin.ne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6624" y="504853"/>
            <a:ext cx="7810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9" descr="25 بيسة 2008, سلطنة عمان - السعر - uCoin.net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3946" y="2147927"/>
            <a:ext cx="629179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صورة 10" descr="25 بيسة 2008, سلطنة عمان - السعر - uCoin.net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9566" y="2147927"/>
            <a:ext cx="629179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صورة 11" descr="25 بيسة 2008, سلطنة عمان - السعر - uCoin.net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5186" y="2147927"/>
            <a:ext cx="629179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صورة 12" descr="25 بيسة 2008, سلطنة عمان - السعر - uCoin.net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3946" y="2719431"/>
            <a:ext cx="629179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صورة 13" descr="25 بيسة 2008, سلطنة عمان - السعر - uCoin.net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9566" y="2719431"/>
            <a:ext cx="629179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صورة 14" descr="25 بيسة 2008, سلطنة عمان - السعر - uCoin.net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5186" y="2719431"/>
            <a:ext cx="629179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صورة 15" descr="50 بيسة 1970, سلطنة عمان - السعر - uCoin.ne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9632" y="3648125"/>
            <a:ext cx="7810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صورة 16" descr="25 بيسة 2008, سلطنة عمان - السعر - uCoin.net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3946" y="4576819"/>
            <a:ext cx="629179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صورة 17" descr="25 بيسة 2008, سلطنة عمان - السعر - uCoin.net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9566" y="4576819"/>
            <a:ext cx="629179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صورة 18" descr="سعر ومواصفات نصف ريال عماني إصدار سنة 1995 ميلادي من souq فى السعودية -  ياقوطة!‏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6225" y="5369783"/>
            <a:ext cx="1785950" cy="76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8194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781" y="1120032"/>
            <a:ext cx="8391093" cy="33549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87781" y="4475018"/>
            <a:ext cx="824865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ar-OM" sz="2800" b="1" u="sng" dirty="0" smtClean="0">
                <a:cs typeface="+mj-cs"/>
              </a:rPr>
              <a:t>السؤال الثاني</a:t>
            </a:r>
            <a:r>
              <a:rPr lang="ar-OM" sz="2800" b="1" dirty="0" smtClean="0">
                <a:cs typeface="+mj-cs"/>
              </a:rPr>
              <a:t>: أجب</a:t>
            </a:r>
          </a:p>
          <a:p>
            <a:pPr algn="r"/>
            <a:r>
              <a:rPr lang="ar-OM" sz="2800" b="1" dirty="0" smtClean="0">
                <a:cs typeface="+mj-cs"/>
              </a:rPr>
              <a:t>نصفي العدد 20 وضعفي العدد 80 أي عدد أنا ؟</a:t>
            </a:r>
            <a:endParaRPr lang="en-US" sz="2800" b="1" dirty="0">
              <a:cs typeface="+mj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6667" l="0" r="99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765" y="-265332"/>
            <a:ext cx="3505200" cy="181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8905443" y="327724"/>
            <a:ext cx="192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OM" sz="3600" dirty="0" smtClean="0">
                <a:solidFill>
                  <a:srgbClr val="993366"/>
                </a:solidFill>
                <a:cs typeface="PT Bold Heading" panose="02010400000000000000" pitchFamily="2" charset="-78"/>
              </a:rPr>
              <a:t>الواجب </a:t>
            </a:r>
            <a:endParaRPr lang="en-US" sz="3600" dirty="0">
              <a:solidFill>
                <a:srgbClr val="993366"/>
              </a:solidFill>
              <a:cs typeface="PT Bold Heading" panose="0201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867" y="2108793"/>
            <a:ext cx="157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1800" b="1" dirty="0" smtClean="0">
                <a:solidFill>
                  <a:schemeClr val="tx1">
                    <a:lumMod val="75000"/>
                  </a:schemeClr>
                </a:solidFill>
              </a:rPr>
              <a:t>يحل في الدفتر</a:t>
            </a:r>
          </a:p>
          <a:p>
            <a:pPr algn="ctr"/>
            <a:r>
              <a:rPr lang="ar-OM" b="1" dirty="0" smtClean="0">
                <a:solidFill>
                  <a:schemeClr val="tx1">
                    <a:lumMod val="75000"/>
                  </a:schemeClr>
                </a:solidFill>
              </a:rPr>
              <a:t>ويرسل على </a:t>
            </a:r>
            <a:r>
              <a:rPr lang="ar-OM" b="1" dirty="0" smtClean="0">
                <a:solidFill>
                  <a:schemeClr val="tx1">
                    <a:lumMod val="75000"/>
                  </a:schemeClr>
                </a:solidFill>
              </a:rPr>
              <a:t>الرابط</a:t>
            </a:r>
            <a:endParaRPr lang="en-US" sz="18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3165" y="967265"/>
            <a:ext cx="75597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0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76850" y="2321056"/>
            <a:ext cx="622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OM" sz="32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يفهم العلاقة بين الضعف والنصف.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2125" y="5423334"/>
            <a:ext cx="990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OM" sz="32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أستطيع استخدام ما أعرفه عن الضعف والنصف.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OM" sz="32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أستطيع أن أشرح ما يحدث عندما تضاعف عددا ثم تنصف الحل.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6667" l="0" r="99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5" y="-381702"/>
            <a:ext cx="5086350" cy="2924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6667" l="0" r="99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5" y="2498869"/>
            <a:ext cx="5238750" cy="2924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101332" y="954693"/>
            <a:ext cx="192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OM" sz="3600" dirty="0" smtClean="0">
                <a:solidFill>
                  <a:srgbClr val="993366"/>
                </a:solidFill>
                <a:cs typeface="PT Bold Heading" panose="02010400000000000000" pitchFamily="2" charset="-78"/>
              </a:rPr>
              <a:t>الأهداف </a:t>
            </a:r>
            <a:endParaRPr lang="en-US" sz="3600" dirty="0">
              <a:solidFill>
                <a:srgbClr val="993366"/>
              </a:solidFill>
              <a:cs typeface="PT Bold Heading" panose="0201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1066" y="3853674"/>
            <a:ext cx="3624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OM" sz="3600" dirty="0" smtClean="0">
                <a:solidFill>
                  <a:srgbClr val="993366"/>
                </a:solidFill>
                <a:cs typeface="PT Bold Heading" panose="02010400000000000000" pitchFamily="2" charset="-78"/>
              </a:rPr>
              <a:t>عبارات أنا أستطيع</a:t>
            </a:r>
            <a:endParaRPr lang="en-US" sz="3600" dirty="0">
              <a:solidFill>
                <a:srgbClr val="993366"/>
              </a:solidFill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5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6667" l="0" r="99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5" y="-361950"/>
            <a:ext cx="5086350" cy="2924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829550" y="962314"/>
            <a:ext cx="3314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OM" sz="4000" dirty="0" smtClean="0">
                <a:solidFill>
                  <a:srgbClr val="993366"/>
                </a:solidFill>
                <a:cs typeface="PT Bold Heading" panose="02010400000000000000" pitchFamily="2" charset="-78"/>
              </a:rPr>
              <a:t>التعلم القبلي</a:t>
            </a:r>
            <a:endParaRPr lang="en-US" sz="4000" dirty="0">
              <a:solidFill>
                <a:srgbClr val="993366"/>
              </a:solidFill>
              <a:cs typeface="PT Bold Heading" panose="0201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332" y="1584764"/>
            <a:ext cx="3986368" cy="15669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85800" y="793037"/>
            <a:ext cx="674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OM" sz="2800" dirty="0" smtClean="0">
                <a:cs typeface="+mj-cs"/>
              </a:rPr>
              <a:t>أوجد الناتج مع </a:t>
            </a:r>
            <a:r>
              <a:rPr lang="ar-OM" sz="2800" u="sng" dirty="0" smtClean="0">
                <a:cs typeface="+mj-cs"/>
              </a:rPr>
              <a:t>توضيح الحل</a:t>
            </a:r>
            <a:r>
              <a:rPr lang="ar-OM" sz="2800" dirty="0" smtClean="0">
                <a:cs typeface="+mj-cs"/>
              </a:rPr>
              <a:t>:</a:t>
            </a:r>
            <a:endParaRPr lang="en-US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11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6667" l="0" r="99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25" y="-304800"/>
            <a:ext cx="5086350" cy="2924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715250" y="1019464"/>
            <a:ext cx="3314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4000" dirty="0" smtClean="0">
                <a:solidFill>
                  <a:srgbClr val="993366"/>
                </a:solidFill>
                <a:cs typeface="PT Bold Heading" panose="02010400000000000000" pitchFamily="2" charset="-78"/>
              </a:rPr>
              <a:t>التمهيد</a:t>
            </a:r>
            <a:endParaRPr lang="en-US" sz="4000" dirty="0">
              <a:solidFill>
                <a:srgbClr val="993366"/>
              </a:solidFill>
              <a:cs typeface="PT Bold Heading" panose="02010400000000000000" pitchFamily="2" charset="-78"/>
            </a:endParaRPr>
          </a:p>
        </p:txBody>
      </p:sp>
      <p:sp>
        <p:nvSpPr>
          <p:cNvPr id="4" name="مربع نص 4"/>
          <p:cNvSpPr txBox="1"/>
          <p:nvPr/>
        </p:nvSpPr>
        <p:spPr>
          <a:xfrm>
            <a:off x="7156170" y="2854385"/>
            <a:ext cx="4057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ar-SA" sz="2800" dirty="0" smtClean="0"/>
              <a:t>عد تصاعديا </a:t>
            </a:r>
            <a:r>
              <a:rPr lang="ar-SA" sz="2800" u="sng" dirty="0" err="1" smtClean="0"/>
              <a:t>إثنينات</a:t>
            </a:r>
            <a:r>
              <a:rPr lang="ar-SA" sz="2800" dirty="0" smtClean="0"/>
              <a:t> من العدد 12</a:t>
            </a:r>
            <a:endParaRPr lang="en-US" sz="2000" dirty="0"/>
          </a:p>
        </p:txBody>
      </p:sp>
      <p:sp>
        <p:nvSpPr>
          <p:cNvPr id="5" name="مربع نص 5"/>
          <p:cNvSpPr txBox="1"/>
          <p:nvPr/>
        </p:nvSpPr>
        <p:spPr>
          <a:xfrm>
            <a:off x="3315885" y="3940803"/>
            <a:ext cx="8063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1"/>
            <a:r>
              <a:rPr lang="en-US" sz="2400" dirty="0" smtClean="0"/>
              <a:t>-----------         ------------- </a:t>
            </a:r>
            <a:r>
              <a:rPr lang="ar-OM" sz="2400" dirty="0" smtClean="0"/>
              <a:t>    </a:t>
            </a:r>
            <a:r>
              <a:rPr lang="en-US" sz="2400" dirty="0" smtClean="0"/>
              <a:t>  -------------- </a:t>
            </a:r>
            <a:r>
              <a:rPr lang="ar-OM" sz="2400" dirty="0" smtClean="0"/>
              <a:t>  </a:t>
            </a:r>
            <a:r>
              <a:rPr lang="en-US" sz="2400" dirty="0" smtClean="0"/>
              <a:t>   ----------- </a:t>
            </a:r>
            <a:r>
              <a:rPr lang="ar-OM" sz="2400" dirty="0" smtClean="0"/>
              <a:t>  </a:t>
            </a:r>
            <a:r>
              <a:rPr lang="en-US" sz="2400" dirty="0" smtClean="0"/>
              <a:t> --------------</a:t>
            </a:r>
            <a:endParaRPr lang="en-US" sz="2400" dirty="0"/>
          </a:p>
        </p:txBody>
      </p:sp>
      <p:sp>
        <p:nvSpPr>
          <p:cNvPr id="6" name="مربع نص 6"/>
          <p:cNvSpPr txBox="1"/>
          <p:nvPr/>
        </p:nvSpPr>
        <p:spPr>
          <a:xfrm>
            <a:off x="7347598" y="4519828"/>
            <a:ext cx="381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1"/>
            <a:r>
              <a:rPr lang="ar-SA" sz="2800" dirty="0" smtClean="0"/>
              <a:t>عد </a:t>
            </a:r>
            <a:r>
              <a:rPr lang="ar-SA" sz="2800" dirty="0" err="1" smtClean="0"/>
              <a:t>قفزيا</a:t>
            </a:r>
            <a:r>
              <a:rPr lang="ar-SA" sz="2800" dirty="0" smtClean="0"/>
              <a:t> </a:t>
            </a:r>
            <a:r>
              <a:rPr lang="ar-SA" sz="2800" u="sng" dirty="0" err="1" smtClean="0"/>
              <a:t>خمسات</a:t>
            </a:r>
            <a:r>
              <a:rPr lang="ar-SA" sz="2800" dirty="0" smtClean="0"/>
              <a:t> من العدد 145</a:t>
            </a:r>
            <a:endParaRPr lang="en-US" dirty="0"/>
          </a:p>
        </p:txBody>
      </p:sp>
      <p:sp>
        <p:nvSpPr>
          <p:cNvPr id="7" name="مستطيل 8"/>
          <p:cNvSpPr/>
          <p:nvPr/>
        </p:nvSpPr>
        <p:spPr>
          <a:xfrm>
            <a:off x="2705100" y="5808412"/>
            <a:ext cx="8581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400" dirty="0" smtClean="0"/>
              <a:t>-----------         -------------  </a:t>
            </a:r>
            <a:r>
              <a:rPr lang="ar-OM" sz="2400" dirty="0" smtClean="0"/>
              <a:t>     </a:t>
            </a:r>
            <a:r>
              <a:rPr lang="en-US" sz="2400" dirty="0" smtClean="0"/>
              <a:t> --------------   </a:t>
            </a:r>
            <a:r>
              <a:rPr lang="ar-OM" sz="2400" dirty="0" smtClean="0"/>
              <a:t>  </a:t>
            </a:r>
            <a:r>
              <a:rPr lang="en-US" sz="2400" dirty="0" smtClean="0"/>
              <a:t> -----------</a:t>
            </a:r>
            <a:r>
              <a:rPr lang="ar-OM" sz="2400" dirty="0" smtClean="0"/>
              <a:t>        </a:t>
            </a:r>
            <a:r>
              <a:rPr lang="en-US" sz="2400" dirty="0" smtClean="0"/>
              <a:t>  -------------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29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4"/>
          <p:cNvSpPr txBox="1"/>
          <p:nvPr/>
        </p:nvSpPr>
        <p:spPr>
          <a:xfrm>
            <a:off x="4533900" y="133350"/>
            <a:ext cx="7297558" cy="64633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OM" sz="3600" b="1" dirty="0" smtClean="0">
                <a:cs typeface="+mj-cs"/>
              </a:rPr>
              <a:t>ابحث عن </a:t>
            </a:r>
            <a:r>
              <a:rPr lang="ar-OM" sz="3600" b="1" u="sng" dirty="0" smtClean="0">
                <a:cs typeface="+mj-cs"/>
              </a:rPr>
              <a:t>الاعداد الزوجية </a:t>
            </a:r>
            <a:r>
              <a:rPr lang="ar-OM" sz="3600" b="1" dirty="0" smtClean="0">
                <a:cs typeface="+mj-cs"/>
              </a:rPr>
              <a:t>في</a:t>
            </a:r>
            <a:r>
              <a:rPr lang="ar-SA" sz="3600" b="1" dirty="0" smtClean="0">
                <a:cs typeface="+mj-cs"/>
              </a:rPr>
              <a:t> لوحة </a:t>
            </a:r>
            <a:r>
              <a:rPr lang="ar-SA" sz="3600" b="1" dirty="0" err="1" smtClean="0">
                <a:cs typeface="+mj-cs"/>
              </a:rPr>
              <a:t>المائه</a:t>
            </a:r>
            <a:endParaRPr lang="en-US" sz="3600" b="1" dirty="0"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/>
          <a:srcRect l="3216" t="4788" r="12706" b="5032"/>
          <a:stretch/>
        </p:blipFill>
        <p:spPr bwMode="auto">
          <a:xfrm rot="16200000">
            <a:off x="4718773" y="-24682"/>
            <a:ext cx="5707212" cy="7677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ular Callout 4"/>
          <p:cNvSpPr/>
          <p:nvPr/>
        </p:nvSpPr>
        <p:spPr>
          <a:xfrm>
            <a:off x="232683" y="2441122"/>
            <a:ext cx="3257553" cy="2362200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OM" sz="2400" b="1" dirty="0" smtClean="0">
                <a:solidFill>
                  <a:schemeClr val="bg1"/>
                </a:solidFill>
              </a:rPr>
              <a:t>الاعداد الزوجية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OM" sz="2400" b="1" dirty="0" smtClean="0">
                <a:solidFill>
                  <a:schemeClr val="bg1"/>
                </a:solidFill>
              </a:rPr>
              <a:t>هي التي آحادها 0 ، 2 ، 4 ، 6 ، 8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OM" sz="2400" b="1" dirty="0" smtClean="0">
                <a:solidFill>
                  <a:schemeClr val="bg1"/>
                </a:solidFill>
              </a:rPr>
              <a:t>عند توزيعها الى مجموعتين لا يبقى شيء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67" y="5172557"/>
            <a:ext cx="2792186" cy="1270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03855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7417159" y="271611"/>
            <a:ext cx="3746141" cy="6427262"/>
          </a:xfrm>
          <a:prstGeom prst="rect">
            <a:avLst/>
          </a:prstGeom>
          <a:blipFill>
            <a:blip r:embed="rId3" cstate="print"/>
            <a:srcRect/>
            <a:stretch>
              <a:fillRect l="1" r="-16899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133" y="271611"/>
            <a:ext cx="4274942" cy="6389162"/>
          </a:xfrm>
          <a:prstGeom prst="rect">
            <a:avLst/>
          </a:prstGeom>
        </p:spPr>
      </p:pic>
      <p:sp>
        <p:nvSpPr>
          <p:cNvPr id="47" name="مستطيل 8"/>
          <p:cNvSpPr/>
          <p:nvPr/>
        </p:nvSpPr>
        <p:spPr>
          <a:xfrm>
            <a:off x="6267450" y="2138360"/>
            <a:ext cx="1476376" cy="6429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 </a:t>
            </a:r>
            <a:r>
              <a:rPr lang="en-US" sz="4000" dirty="0" smtClean="0"/>
              <a:t>x</a:t>
            </a:r>
            <a:endParaRPr lang="en-US" dirty="0"/>
          </a:p>
        </p:txBody>
      </p:sp>
      <p:sp>
        <p:nvSpPr>
          <p:cNvPr id="49" name="مستطيل 8"/>
          <p:cNvSpPr/>
          <p:nvPr/>
        </p:nvSpPr>
        <p:spPr>
          <a:xfrm>
            <a:off x="6197959" y="4843460"/>
            <a:ext cx="1476376" cy="6429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 </a:t>
            </a:r>
            <a:r>
              <a:rPr lang="en-US" sz="4000" dirty="0" smtClean="0"/>
              <a:t>x</a:t>
            </a:r>
            <a:endParaRPr lang="en-US" dirty="0"/>
          </a:p>
        </p:txBody>
      </p:sp>
      <p:sp>
        <p:nvSpPr>
          <p:cNvPr id="51" name="مستطيل 8"/>
          <p:cNvSpPr/>
          <p:nvPr/>
        </p:nvSpPr>
        <p:spPr>
          <a:xfrm>
            <a:off x="208644" y="2095500"/>
            <a:ext cx="1508841" cy="7715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 </a:t>
            </a:r>
            <a:endParaRPr lang="en-US" dirty="0"/>
          </a:p>
        </p:txBody>
      </p:sp>
      <p:pic>
        <p:nvPicPr>
          <p:cNvPr id="1028" name="Picture 4" descr="علامة القسمة - ويكيبيديا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64" y="2307500"/>
            <a:ext cx="358599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مستطيل 8"/>
          <p:cNvSpPr/>
          <p:nvPr/>
        </p:nvSpPr>
        <p:spPr>
          <a:xfrm>
            <a:off x="235979" y="5211330"/>
            <a:ext cx="1508841" cy="7715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 </a:t>
            </a:r>
            <a:endParaRPr lang="en-US" dirty="0"/>
          </a:p>
        </p:txBody>
      </p:sp>
      <p:pic>
        <p:nvPicPr>
          <p:cNvPr id="54" name="Picture 4" descr="علامة القسمة - ويكيبيديا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99" y="5423330"/>
            <a:ext cx="358599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مربع نص 4"/>
          <p:cNvSpPr txBox="1"/>
          <p:nvPr/>
        </p:nvSpPr>
        <p:spPr>
          <a:xfrm>
            <a:off x="9867899" y="119211"/>
            <a:ext cx="2300287" cy="4616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OM" sz="2400" b="1" dirty="0" smtClean="0">
                <a:cs typeface="+mj-cs"/>
              </a:rPr>
              <a:t>النصف والضعف</a:t>
            </a:r>
            <a:endParaRPr lang="en-US" sz="2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90374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09550"/>
            <a:ext cx="5638800" cy="6419850"/>
          </a:xfrm>
          <a:prstGeom prst="rect">
            <a:avLst/>
          </a:prstGeom>
        </p:spPr>
      </p:pic>
      <p:sp>
        <p:nvSpPr>
          <p:cNvPr id="3" name="مربع نص 4"/>
          <p:cNvSpPr txBox="1"/>
          <p:nvPr/>
        </p:nvSpPr>
        <p:spPr>
          <a:xfrm>
            <a:off x="171450" y="590550"/>
            <a:ext cx="3886200" cy="64633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OM" sz="3600" b="1" dirty="0" smtClean="0">
                <a:cs typeface="+mj-cs"/>
              </a:rPr>
              <a:t>كتاب النشاط </a:t>
            </a:r>
            <a:r>
              <a:rPr lang="ar-OM" sz="3600" b="1" dirty="0" smtClean="0">
                <a:solidFill>
                  <a:srgbClr val="FF0000"/>
                </a:solidFill>
                <a:cs typeface="+mj-cs"/>
              </a:rPr>
              <a:t>الصفحة 15</a:t>
            </a:r>
            <a:endParaRPr lang="en-US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4" name="مربع نص 4"/>
          <p:cNvSpPr txBox="1"/>
          <p:nvPr/>
        </p:nvSpPr>
        <p:spPr>
          <a:xfrm>
            <a:off x="171450" y="1524000"/>
            <a:ext cx="3886200" cy="286232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OM" sz="3600" b="1" u="sng" dirty="0" smtClean="0">
                <a:cs typeface="+mj-cs"/>
              </a:rPr>
              <a:t>نركز فقط على جدول الأعداد الزوجية.</a:t>
            </a:r>
          </a:p>
          <a:p>
            <a:pPr algn="ctr"/>
            <a:r>
              <a:rPr lang="ar-OM" sz="3600" b="1" dirty="0" smtClean="0">
                <a:cs typeface="+mj-cs"/>
              </a:rPr>
              <a:t>جدول الأعداد الفردية في حصة أسبوع القادم بأذن الله</a:t>
            </a:r>
            <a:endParaRPr lang="en-US" sz="3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985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556" t="16023" r="12777" b="15430"/>
          <a:stretch/>
        </p:blipFill>
        <p:spPr>
          <a:xfrm>
            <a:off x="37719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51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28600"/>
            <a:ext cx="9886950" cy="6324600"/>
          </a:xfrm>
          <a:prstGeom prst="rect">
            <a:avLst/>
          </a:prstGeom>
        </p:spPr>
      </p:pic>
      <p:sp>
        <p:nvSpPr>
          <p:cNvPr id="3" name="مربع نص 4"/>
          <p:cNvSpPr txBox="1"/>
          <p:nvPr/>
        </p:nvSpPr>
        <p:spPr>
          <a:xfrm>
            <a:off x="285750" y="496669"/>
            <a:ext cx="2247900" cy="120032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OM" sz="3600" b="1" dirty="0" smtClean="0">
                <a:cs typeface="+mj-cs"/>
              </a:rPr>
              <a:t>كتاب التلميذ الصفحة 14</a:t>
            </a:r>
            <a:endParaRPr lang="en-US" sz="3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0659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157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PT Bold Heading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</cp:revision>
  <dcterms:created xsi:type="dcterms:W3CDTF">2020-12-22T13:26:07Z</dcterms:created>
  <dcterms:modified xsi:type="dcterms:W3CDTF">2020-12-26T21:36:09Z</dcterms:modified>
</cp:coreProperties>
</file>