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95B7252F-4CAE-4753-868D-31FB7F9C17A6}">
  <a:tblStyle styleId="{95B7252F-4CAE-4753-868D-31FB7F9C17A6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a90daafcf9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a90daafcf9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a90daafcf9_0_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Google Shape;156;ga90daafcf9_0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a90daaff2e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5" name="Google Shape;165;ga90daaff2e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a90daafcf9_0_4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a90daafcf9_0_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a905d695be_0_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a905d695be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a905d695be_0_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a905d695be_0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a905d695be_0_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a905d695be_0_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a905d695be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a905d695be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a90daafcf9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Google Shape;126;ga90daafcf9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a90daafcf9_0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Google Shape;140;ga90daafcf9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EAD1DC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516975" y="1704325"/>
            <a:ext cx="8375400" cy="1924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1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ar" sz="6100">
                <a:solidFill>
                  <a:srgbClr val="274E13"/>
                </a:solidFill>
              </a:rPr>
              <a:t>المبني للمعلوم والمبني للمجهول </a:t>
            </a:r>
            <a:endParaRPr b="1" sz="6100">
              <a:solidFill>
                <a:srgbClr val="274E13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10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210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3F3F3"/>
        </a:solidFill>
      </p:bgPr>
    </p:bg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22"/>
          <p:cNvSpPr txBox="1"/>
          <p:nvPr/>
        </p:nvSpPr>
        <p:spPr>
          <a:xfrm>
            <a:off x="359100" y="320850"/>
            <a:ext cx="8425800" cy="94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ar" sz="2700">
                <a:solidFill>
                  <a:srgbClr val="FF0000"/>
                </a:solidFill>
              </a:rPr>
              <a:t>حوّلي الجملة المبنية للمعلوم إلى الجملة المبنية للمجهول وغيري ما يلزم :</a:t>
            </a:r>
            <a:r>
              <a:rPr b="1" lang="ar" sz="3500">
                <a:solidFill>
                  <a:srgbClr val="FF0000"/>
                </a:solidFill>
              </a:rPr>
              <a:t> </a:t>
            </a:r>
            <a:r>
              <a:rPr b="1" lang="ar" sz="3500">
                <a:solidFill>
                  <a:srgbClr val="FF0000"/>
                </a:solidFill>
              </a:rPr>
              <a:t> </a:t>
            </a:r>
            <a:endParaRPr b="1"/>
          </a:p>
        </p:txBody>
      </p:sp>
      <p:sp>
        <p:nvSpPr>
          <p:cNvPr id="159" name="Google Shape;159;p22"/>
          <p:cNvSpPr txBox="1"/>
          <p:nvPr/>
        </p:nvSpPr>
        <p:spPr>
          <a:xfrm>
            <a:off x="818775" y="1389800"/>
            <a:ext cx="8224500" cy="94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ar" sz="2700"/>
              <a:t>ألف الخليلُ بن أحمد الفراهيدي معجمَ العين .</a:t>
            </a:r>
            <a:r>
              <a:rPr b="1" lang="ar" sz="3500"/>
              <a:t>  </a:t>
            </a:r>
            <a:endParaRPr b="1"/>
          </a:p>
        </p:txBody>
      </p:sp>
      <p:sp>
        <p:nvSpPr>
          <p:cNvPr id="160" name="Google Shape;160;p22"/>
          <p:cNvSpPr txBox="1"/>
          <p:nvPr/>
        </p:nvSpPr>
        <p:spPr>
          <a:xfrm>
            <a:off x="4572000" y="2571750"/>
            <a:ext cx="3213900" cy="74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ar" sz="2700">
                <a:solidFill>
                  <a:srgbClr val="274E13"/>
                </a:solidFill>
              </a:rPr>
              <a:t>أُلِف معجمُ العين .</a:t>
            </a:r>
            <a:r>
              <a:rPr b="1" lang="ar" sz="3500">
                <a:solidFill>
                  <a:srgbClr val="274E13"/>
                </a:solidFill>
              </a:rPr>
              <a:t>  </a:t>
            </a:r>
            <a:endParaRPr b="1">
              <a:solidFill>
                <a:srgbClr val="274E13"/>
              </a:solidFill>
            </a:endParaRPr>
          </a:p>
        </p:txBody>
      </p:sp>
      <p:sp>
        <p:nvSpPr>
          <p:cNvPr id="161" name="Google Shape;161;p22"/>
          <p:cNvSpPr txBox="1"/>
          <p:nvPr/>
        </p:nvSpPr>
        <p:spPr>
          <a:xfrm>
            <a:off x="3132725" y="3477375"/>
            <a:ext cx="5747100" cy="74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ar" sz="2700">
                <a:solidFill>
                  <a:schemeClr val="dk1"/>
                </a:solidFill>
              </a:rPr>
              <a:t>تطبخُ سعادٌ الطعامَ </a:t>
            </a:r>
            <a:r>
              <a:rPr b="1" lang="ar" sz="2700">
                <a:solidFill>
                  <a:schemeClr val="dk1"/>
                </a:solidFill>
              </a:rPr>
              <a:t>.</a:t>
            </a:r>
            <a:r>
              <a:rPr b="1" lang="ar" sz="3500">
                <a:solidFill>
                  <a:schemeClr val="dk1"/>
                </a:solidFill>
              </a:rPr>
              <a:t>  </a:t>
            </a:r>
            <a:endParaRPr b="1">
              <a:solidFill>
                <a:schemeClr val="dk1"/>
              </a:solidFill>
            </a:endParaRPr>
          </a:p>
        </p:txBody>
      </p:sp>
      <p:sp>
        <p:nvSpPr>
          <p:cNvPr id="162" name="Google Shape;162;p22"/>
          <p:cNvSpPr txBox="1"/>
          <p:nvPr/>
        </p:nvSpPr>
        <p:spPr>
          <a:xfrm>
            <a:off x="4038175" y="4395425"/>
            <a:ext cx="3458400" cy="666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ar" sz="2700">
                <a:solidFill>
                  <a:srgbClr val="274E13"/>
                </a:solidFill>
              </a:rPr>
              <a:t>يُطبَخ </a:t>
            </a:r>
            <a:r>
              <a:rPr b="1" lang="ar" sz="2700">
                <a:solidFill>
                  <a:srgbClr val="274E13"/>
                </a:solidFill>
              </a:rPr>
              <a:t>الطعامُ .</a:t>
            </a:r>
            <a:r>
              <a:rPr b="1" lang="ar" sz="3500">
                <a:solidFill>
                  <a:srgbClr val="274E13"/>
                </a:solidFill>
              </a:rPr>
              <a:t>  </a:t>
            </a:r>
            <a:endParaRPr b="1">
              <a:solidFill>
                <a:srgbClr val="274E13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200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200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000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300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3F3F3"/>
        </a:solidFill>
      </p:bgPr>
    </p:bg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23"/>
          <p:cNvSpPr txBox="1"/>
          <p:nvPr/>
        </p:nvSpPr>
        <p:spPr>
          <a:xfrm>
            <a:off x="352150" y="279800"/>
            <a:ext cx="8619900" cy="91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ar" sz="2700">
                <a:solidFill>
                  <a:srgbClr val="FF0000"/>
                </a:solidFill>
              </a:rPr>
              <a:t>حوّلي الجملة المبنية للمجهول إلى الجملة المبنية للمعلوم  وغيري ما يلزم :</a:t>
            </a:r>
            <a:r>
              <a:rPr b="1" lang="ar" sz="3500">
                <a:solidFill>
                  <a:srgbClr val="FF0000"/>
                </a:solidFill>
              </a:rPr>
              <a:t>  </a:t>
            </a:r>
            <a:endParaRPr b="1">
              <a:solidFill>
                <a:schemeClr val="dk1"/>
              </a:solidFill>
            </a:endParaRPr>
          </a:p>
        </p:txBody>
      </p:sp>
      <p:sp>
        <p:nvSpPr>
          <p:cNvPr id="168" name="Google Shape;168;p23"/>
          <p:cNvSpPr txBox="1"/>
          <p:nvPr/>
        </p:nvSpPr>
        <p:spPr>
          <a:xfrm>
            <a:off x="4572000" y="1190000"/>
            <a:ext cx="4213800" cy="91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ar" sz="4700"/>
              <a:t>طُرِق البابُ</a:t>
            </a:r>
            <a:endParaRPr sz="4700"/>
          </a:p>
        </p:txBody>
      </p:sp>
      <p:sp>
        <p:nvSpPr>
          <p:cNvPr id="169" name="Google Shape;169;p23"/>
          <p:cNvSpPr txBox="1"/>
          <p:nvPr/>
        </p:nvSpPr>
        <p:spPr>
          <a:xfrm>
            <a:off x="2556525" y="2193450"/>
            <a:ext cx="5121600" cy="756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ar" sz="4700">
                <a:solidFill>
                  <a:srgbClr val="1C4587"/>
                </a:solidFill>
              </a:rPr>
              <a:t>طرق أحمدٌ البابَ .</a:t>
            </a:r>
            <a:endParaRPr b="1" sz="4700">
              <a:solidFill>
                <a:srgbClr val="1C4587"/>
              </a:solidFill>
            </a:endParaRPr>
          </a:p>
        </p:txBody>
      </p:sp>
      <p:sp>
        <p:nvSpPr>
          <p:cNvPr id="170" name="Google Shape;170;p23"/>
          <p:cNvSpPr txBox="1"/>
          <p:nvPr/>
        </p:nvSpPr>
        <p:spPr>
          <a:xfrm>
            <a:off x="4080925" y="3197025"/>
            <a:ext cx="4683000" cy="82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1" algn="r">
              <a:spcBef>
                <a:spcPts val="0"/>
              </a:spcBef>
              <a:spcAft>
                <a:spcPts val="0"/>
              </a:spcAft>
              <a:buNone/>
            </a:pPr>
            <a:r>
              <a:rPr lang="ar" sz="4700"/>
              <a:t>تُكسَر المزهريةُ . </a:t>
            </a:r>
            <a:endParaRPr sz="4700"/>
          </a:p>
        </p:txBody>
      </p:sp>
      <p:sp>
        <p:nvSpPr>
          <p:cNvPr id="171" name="Google Shape;171;p23"/>
          <p:cNvSpPr txBox="1"/>
          <p:nvPr/>
        </p:nvSpPr>
        <p:spPr>
          <a:xfrm>
            <a:off x="2786700" y="4216950"/>
            <a:ext cx="4683000" cy="8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ar" sz="4700">
                <a:solidFill>
                  <a:srgbClr val="1C4587"/>
                </a:solidFill>
              </a:rPr>
              <a:t>تكسر البنتُ المزهريةَ . </a:t>
            </a:r>
            <a:endParaRPr b="1" sz="4700">
              <a:solidFill>
                <a:srgbClr val="1C4587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4700">
              <a:solidFill>
                <a:srgbClr val="1C4587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3F3F3"/>
        </a:solidFill>
      </p:bgPr>
    </p:bg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/>
          <p:nvPr/>
        </p:nvSpPr>
        <p:spPr>
          <a:xfrm>
            <a:off x="2516500" y="509500"/>
            <a:ext cx="4489800" cy="113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1" algn="r">
              <a:spcBef>
                <a:spcPts val="0"/>
              </a:spcBef>
              <a:spcAft>
                <a:spcPts val="0"/>
              </a:spcAft>
              <a:buNone/>
            </a:pPr>
            <a:r>
              <a:rPr lang="ar" sz="3500">
                <a:solidFill>
                  <a:srgbClr val="FF0000"/>
                </a:solidFill>
              </a:rPr>
              <a:t>عددي أركان الجملة الفعلية </a:t>
            </a:r>
            <a:endParaRPr sz="3500">
              <a:solidFill>
                <a:srgbClr val="FF0000"/>
              </a:solidFill>
            </a:endParaRPr>
          </a:p>
        </p:txBody>
      </p:sp>
      <p:sp>
        <p:nvSpPr>
          <p:cNvPr id="60" name="Google Shape;60;p14"/>
          <p:cNvSpPr txBox="1"/>
          <p:nvPr/>
        </p:nvSpPr>
        <p:spPr>
          <a:xfrm>
            <a:off x="7044025" y="1591025"/>
            <a:ext cx="1823400" cy="113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1" algn="r">
              <a:spcBef>
                <a:spcPts val="0"/>
              </a:spcBef>
              <a:spcAft>
                <a:spcPts val="0"/>
              </a:spcAft>
              <a:buNone/>
            </a:pPr>
            <a:r>
              <a:rPr lang="ar" sz="3500"/>
              <a:t>الفعل </a:t>
            </a:r>
            <a:endParaRPr sz="3500"/>
          </a:p>
        </p:txBody>
      </p:sp>
      <p:sp>
        <p:nvSpPr>
          <p:cNvPr id="61" name="Google Shape;61;p14"/>
          <p:cNvSpPr txBox="1"/>
          <p:nvPr/>
        </p:nvSpPr>
        <p:spPr>
          <a:xfrm>
            <a:off x="4075900" y="1603600"/>
            <a:ext cx="2301300" cy="96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ar" sz="3500"/>
              <a:t>الفاعل </a:t>
            </a:r>
            <a:endParaRPr sz="3500"/>
          </a:p>
        </p:txBody>
      </p:sp>
      <p:sp>
        <p:nvSpPr>
          <p:cNvPr id="62" name="Google Shape;62;p14"/>
          <p:cNvSpPr txBox="1"/>
          <p:nvPr/>
        </p:nvSpPr>
        <p:spPr>
          <a:xfrm>
            <a:off x="340900" y="1540700"/>
            <a:ext cx="2175600" cy="96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1" algn="r">
              <a:spcBef>
                <a:spcPts val="0"/>
              </a:spcBef>
              <a:spcAft>
                <a:spcPts val="0"/>
              </a:spcAft>
              <a:buNone/>
            </a:pPr>
            <a:r>
              <a:rPr lang="ar" sz="3500"/>
              <a:t>المفعول به </a:t>
            </a:r>
            <a:endParaRPr sz="3500"/>
          </a:p>
        </p:txBody>
      </p:sp>
      <p:sp>
        <p:nvSpPr>
          <p:cNvPr id="63" name="Google Shape;63;p14"/>
          <p:cNvSpPr txBox="1"/>
          <p:nvPr/>
        </p:nvSpPr>
        <p:spPr>
          <a:xfrm>
            <a:off x="5333500" y="2722825"/>
            <a:ext cx="3382800" cy="905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1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ar" sz="3500">
                <a:solidFill>
                  <a:srgbClr val="274E13"/>
                </a:solidFill>
              </a:rPr>
              <a:t>صاد الرجلُ السمكةَ .</a:t>
            </a:r>
            <a:endParaRPr b="1" sz="3500">
              <a:solidFill>
                <a:srgbClr val="274E13"/>
              </a:solidFill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4918525" y="3955275"/>
            <a:ext cx="3948900" cy="101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ar" sz="3500">
                <a:solidFill>
                  <a:srgbClr val="274E13"/>
                </a:solidFill>
              </a:rPr>
              <a:t>تقرأ البنتُ القصةَ </a:t>
            </a:r>
            <a:r>
              <a:rPr b="1" lang="ar" sz="3500">
                <a:solidFill>
                  <a:srgbClr val="274E13"/>
                </a:solidFill>
              </a:rPr>
              <a:t> .</a:t>
            </a:r>
            <a:endParaRPr b="1" sz="3500">
              <a:solidFill>
                <a:srgbClr val="274E13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2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1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100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2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100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3F3F3"/>
        </a:solidFill>
      </p:bgPr>
    </p:bg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5"/>
          <p:cNvSpPr txBox="1"/>
          <p:nvPr/>
        </p:nvSpPr>
        <p:spPr>
          <a:xfrm>
            <a:off x="6800725" y="1266015"/>
            <a:ext cx="18645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/>
          </a:p>
        </p:txBody>
      </p:sp>
      <p:pic>
        <p:nvPicPr>
          <p:cNvPr id="70" name="Google Shape;70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40150" y="867975"/>
            <a:ext cx="2020925" cy="1798975"/>
          </a:xfrm>
          <a:prstGeom prst="rect">
            <a:avLst/>
          </a:prstGeom>
          <a:noFill/>
          <a:ln>
            <a:noFill/>
          </a:ln>
        </p:spPr>
      </p:pic>
      <p:sp>
        <p:nvSpPr>
          <p:cNvPr id="71" name="Google Shape;71;p15"/>
          <p:cNvSpPr txBox="1"/>
          <p:nvPr/>
        </p:nvSpPr>
        <p:spPr>
          <a:xfrm>
            <a:off x="672725" y="513313"/>
            <a:ext cx="2597100" cy="2508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15"/>
          <p:cNvSpPr txBox="1"/>
          <p:nvPr/>
        </p:nvSpPr>
        <p:spPr>
          <a:xfrm>
            <a:off x="3061075" y="285225"/>
            <a:ext cx="5998200" cy="84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1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ar" sz="3000">
                <a:solidFill>
                  <a:srgbClr val="FF0000"/>
                </a:solidFill>
              </a:rPr>
              <a:t>عبّري عن الصورة بجملة فعلية فعلها ماضي.</a:t>
            </a:r>
            <a:endParaRPr b="1" sz="3000">
              <a:solidFill>
                <a:srgbClr val="FF0000"/>
              </a:solidFill>
            </a:endParaRPr>
          </a:p>
        </p:txBody>
      </p:sp>
      <p:sp>
        <p:nvSpPr>
          <p:cNvPr id="73" name="Google Shape;73;p15"/>
          <p:cNvSpPr txBox="1"/>
          <p:nvPr/>
        </p:nvSpPr>
        <p:spPr>
          <a:xfrm>
            <a:off x="3396550" y="1197375"/>
            <a:ext cx="56124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1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ar" sz="3000">
                <a:solidFill>
                  <a:srgbClr val="38761D"/>
                </a:solidFill>
              </a:rPr>
              <a:t>شربَ الولدُ الماءَ . </a:t>
            </a:r>
            <a:endParaRPr b="1" sz="3000">
              <a:solidFill>
                <a:srgbClr val="38761D"/>
              </a:solidFill>
            </a:endParaRPr>
          </a:p>
        </p:txBody>
      </p:sp>
      <p:sp>
        <p:nvSpPr>
          <p:cNvPr id="74" name="Google Shape;74;p15"/>
          <p:cNvSpPr txBox="1"/>
          <p:nvPr/>
        </p:nvSpPr>
        <p:spPr>
          <a:xfrm>
            <a:off x="3396550" y="1919475"/>
            <a:ext cx="5511000" cy="74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1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ar" sz="3000">
                <a:solidFill>
                  <a:srgbClr val="1C4587"/>
                </a:solidFill>
              </a:rPr>
              <a:t>س: منْ الذي شرب الماء ؟ </a:t>
            </a:r>
            <a:endParaRPr b="1" sz="3000">
              <a:solidFill>
                <a:srgbClr val="1C4587"/>
              </a:solidFill>
            </a:endParaRPr>
          </a:p>
        </p:txBody>
      </p:sp>
      <p:sp>
        <p:nvSpPr>
          <p:cNvPr id="75" name="Google Shape;75;p15"/>
          <p:cNvSpPr txBox="1"/>
          <p:nvPr/>
        </p:nvSpPr>
        <p:spPr>
          <a:xfrm>
            <a:off x="4397375" y="2780950"/>
            <a:ext cx="4446600" cy="696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/>
          </a:p>
        </p:txBody>
      </p:sp>
      <p:sp>
        <p:nvSpPr>
          <p:cNvPr id="76" name="Google Shape;76;p15"/>
          <p:cNvSpPr txBox="1"/>
          <p:nvPr/>
        </p:nvSpPr>
        <p:spPr>
          <a:xfrm>
            <a:off x="3827275" y="2755625"/>
            <a:ext cx="4966200" cy="696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ar" sz="3000"/>
              <a:t>ج. الولدُ </a:t>
            </a:r>
            <a:endParaRPr b="1" sz="3000"/>
          </a:p>
        </p:txBody>
      </p:sp>
      <p:sp>
        <p:nvSpPr>
          <p:cNvPr id="77" name="Google Shape;77;p15"/>
          <p:cNvSpPr txBox="1"/>
          <p:nvPr/>
        </p:nvSpPr>
        <p:spPr>
          <a:xfrm>
            <a:off x="191350" y="3452525"/>
            <a:ext cx="8513400" cy="157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1" algn="r">
              <a:spcBef>
                <a:spcPts val="0"/>
              </a:spcBef>
              <a:spcAft>
                <a:spcPts val="0"/>
              </a:spcAft>
              <a:buNone/>
            </a:pPr>
            <a:r>
              <a:rPr lang="ar" sz="3000"/>
              <a:t>إذن الفعل (</a:t>
            </a:r>
            <a:r>
              <a:rPr b="1" lang="ar" sz="3000">
                <a:solidFill>
                  <a:srgbClr val="FF0000"/>
                </a:solidFill>
              </a:rPr>
              <a:t> شربَ</a:t>
            </a:r>
            <a:r>
              <a:rPr lang="ar" sz="3000"/>
              <a:t> ) الذي ذُكر فاعله  يُسمى ( </a:t>
            </a:r>
            <a:r>
              <a:rPr lang="ar" sz="3000">
                <a:solidFill>
                  <a:srgbClr val="FF0000"/>
                </a:solidFill>
              </a:rPr>
              <a:t>فعل مبني للمعلوم </a:t>
            </a:r>
            <a:r>
              <a:rPr lang="ar" sz="3000"/>
              <a:t>) أي أن الفاعل معلوم عند المتكلم .</a:t>
            </a:r>
            <a:endParaRPr sz="3000"/>
          </a:p>
          <a:p>
            <a:pPr indent="0" lvl="0" marL="0" rtl="1" algn="r">
              <a:spcBef>
                <a:spcPts val="0"/>
              </a:spcBef>
              <a:spcAft>
                <a:spcPts val="0"/>
              </a:spcAft>
              <a:buNone/>
            </a:pPr>
            <a:r>
              <a:rPr lang="ar" sz="3000"/>
              <a:t>والجملة (</a:t>
            </a:r>
            <a:r>
              <a:rPr b="1" lang="ar" sz="3000">
                <a:solidFill>
                  <a:srgbClr val="FF0000"/>
                </a:solidFill>
              </a:rPr>
              <a:t> شربَ الولدُ الماءَ </a:t>
            </a:r>
            <a:r>
              <a:rPr lang="ar" sz="3000"/>
              <a:t>) تُسمى ( جملة مبنية للمعلوم ) . </a:t>
            </a:r>
            <a:endParaRPr sz="30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3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300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100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100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300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2300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3F3F3"/>
        </a:solidFill>
      </p:bgPr>
    </p:bg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" name="Google Shape;82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2466975" cy="1847850"/>
          </a:xfrm>
          <a:prstGeom prst="rect">
            <a:avLst/>
          </a:prstGeom>
          <a:noFill/>
          <a:ln>
            <a:noFill/>
          </a:ln>
        </p:spPr>
      </p:pic>
      <p:sp>
        <p:nvSpPr>
          <p:cNvPr id="83" name="Google Shape;83;p16"/>
          <p:cNvSpPr txBox="1"/>
          <p:nvPr/>
        </p:nvSpPr>
        <p:spPr>
          <a:xfrm>
            <a:off x="0" y="6475"/>
            <a:ext cx="2868600" cy="227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" name="Google Shape;84;p16"/>
          <p:cNvSpPr txBox="1"/>
          <p:nvPr/>
        </p:nvSpPr>
        <p:spPr>
          <a:xfrm>
            <a:off x="2868600" y="182525"/>
            <a:ext cx="6011400" cy="616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1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ar" sz="3000">
                <a:solidFill>
                  <a:srgbClr val="38761D"/>
                </a:solidFill>
              </a:rPr>
              <a:t>يظهر الآن صورة كأس ماء فارغ .</a:t>
            </a:r>
            <a:endParaRPr b="1" sz="3000">
              <a:solidFill>
                <a:srgbClr val="38761D"/>
              </a:solidFill>
            </a:endParaRPr>
          </a:p>
          <a:p>
            <a:pPr indent="0" lvl="0" marL="0" rtl="1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1C4587"/>
              </a:solidFill>
            </a:endParaRPr>
          </a:p>
        </p:txBody>
      </p:sp>
      <p:sp>
        <p:nvSpPr>
          <p:cNvPr id="85" name="Google Shape;85;p16"/>
          <p:cNvSpPr txBox="1"/>
          <p:nvPr/>
        </p:nvSpPr>
        <p:spPr>
          <a:xfrm>
            <a:off x="3660900" y="899325"/>
            <a:ext cx="5156100" cy="616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ar" sz="3000">
                <a:solidFill>
                  <a:srgbClr val="FF0000"/>
                </a:solidFill>
              </a:rPr>
              <a:t>س: منْ الذي شرب الماء ؟ </a:t>
            </a:r>
            <a:endParaRPr b="1" sz="3000">
              <a:solidFill>
                <a:srgbClr val="FF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16"/>
          <p:cNvSpPr txBox="1"/>
          <p:nvPr/>
        </p:nvSpPr>
        <p:spPr>
          <a:xfrm>
            <a:off x="3660900" y="1616125"/>
            <a:ext cx="5218800" cy="616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ar" sz="3000"/>
              <a:t>لا نعرف . الفاعل مجهول </a:t>
            </a:r>
            <a:endParaRPr b="1" sz="3000"/>
          </a:p>
        </p:txBody>
      </p:sp>
      <p:sp>
        <p:nvSpPr>
          <p:cNvPr id="87" name="Google Shape;87;p16"/>
          <p:cNvSpPr txBox="1"/>
          <p:nvPr/>
        </p:nvSpPr>
        <p:spPr>
          <a:xfrm>
            <a:off x="2302850" y="2332925"/>
            <a:ext cx="6665100" cy="68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ar" sz="3000">
                <a:solidFill>
                  <a:srgbClr val="FF0000"/>
                </a:solidFill>
              </a:rPr>
              <a:t>إذا أردت التعبير عن الصورة ماذا أقول ؟ </a:t>
            </a:r>
            <a:endParaRPr b="1" sz="3000">
              <a:solidFill>
                <a:srgbClr val="FF0000"/>
              </a:solidFill>
            </a:endParaRPr>
          </a:p>
        </p:txBody>
      </p:sp>
      <p:sp>
        <p:nvSpPr>
          <p:cNvPr id="88" name="Google Shape;88;p16"/>
          <p:cNvSpPr txBox="1"/>
          <p:nvPr/>
        </p:nvSpPr>
        <p:spPr>
          <a:xfrm>
            <a:off x="831350" y="2974350"/>
            <a:ext cx="8136600" cy="74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1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ar" sz="3000"/>
              <a:t>يجب علي أن أحذف الفاعل لأني لا أعرفه .</a:t>
            </a:r>
            <a:endParaRPr b="1" sz="3000"/>
          </a:p>
        </p:txBody>
      </p:sp>
      <p:sp>
        <p:nvSpPr>
          <p:cNvPr id="89" name="Google Shape;89;p16"/>
          <p:cNvSpPr txBox="1"/>
          <p:nvPr/>
        </p:nvSpPr>
        <p:spPr>
          <a:xfrm>
            <a:off x="152400" y="3716400"/>
            <a:ext cx="2980200" cy="1383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1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1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1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ar" sz="4400">
                <a:solidFill>
                  <a:srgbClr val="1C4587"/>
                </a:solidFill>
              </a:rPr>
              <a:t>    </a:t>
            </a:r>
            <a:r>
              <a:rPr b="1" lang="ar" sz="4400">
                <a:solidFill>
                  <a:srgbClr val="1C4587"/>
                </a:solidFill>
              </a:rPr>
              <a:t>شُرِب الماءُ </a:t>
            </a:r>
            <a:endParaRPr b="1" sz="4400">
              <a:solidFill>
                <a:srgbClr val="1C4587"/>
              </a:solidFill>
            </a:endParaRPr>
          </a:p>
        </p:txBody>
      </p:sp>
      <p:sp>
        <p:nvSpPr>
          <p:cNvPr id="90" name="Google Shape;90;p16"/>
          <p:cNvSpPr txBox="1"/>
          <p:nvPr/>
        </p:nvSpPr>
        <p:spPr>
          <a:xfrm>
            <a:off x="5019100" y="3716400"/>
            <a:ext cx="3861000" cy="1383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1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1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1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ar" sz="4400">
                <a:solidFill>
                  <a:srgbClr val="38761D"/>
                </a:solidFill>
              </a:rPr>
              <a:t>    شرب الولدُ الماءَ </a:t>
            </a:r>
            <a:endParaRPr b="1" sz="4400">
              <a:solidFill>
                <a:srgbClr val="38761D"/>
              </a:solidFill>
            </a:endParaRPr>
          </a:p>
        </p:txBody>
      </p:sp>
      <p:sp>
        <p:nvSpPr>
          <p:cNvPr id="91" name="Google Shape;91;p16"/>
          <p:cNvSpPr/>
          <p:nvPr/>
        </p:nvSpPr>
        <p:spPr>
          <a:xfrm>
            <a:off x="3132725" y="4250825"/>
            <a:ext cx="1886400" cy="741900"/>
          </a:xfrm>
          <a:prstGeom prst="lef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16"/>
          <p:cNvSpPr txBox="1"/>
          <p:nvPr/>
        </p:nvSpPr>
        <p:spPr>
          <a:xfrm>
            <a:off x="2931525" y="4156475"/>
            <a:ext cx="2226000" cy="94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500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400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300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000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100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100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100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000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900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3F3F3"/>
        </a:solidFill>
      </p:bgPr>
    </p:bg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7" name="Google Shape;97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9975" y="290725"/>
            <a:ext cx="2143125" cy="2143125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7"/>
          <p:cNvSpPr txBox="1"/>
          <p:nvPr/>
        </p:nvSpPr>
        <p:spPr>
          <a:xfrm>
            <a:off x="265450" y="81925"/>
            <a:ext cx="2540400" cy="2489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17"/>
          <p:cNvSpPr txBox="1"/>
          <p:nvPr/>
        </p:nvSpPr>
        <p:spPr>
          <a:xfrm>
            <a:off x="2868625" y="182525"/>
            <a:ext cx="6111900" cy="704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ar" sz="3000">
                <a:solidFill>
                  <a:srgbClr val="FF0000"/>
                </a:solidFill>
              </a:rPr>
              <a:t>عبّري عن الصورة بجملة فعلية فعلها مضارع .</a:t>
            </a:r>
            <a:endParaRPr b="1" sz="3000">
              <a:solidFill>
                <a:srgbClr val="FF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17"/>
          <p:cNvSpPr txBox="1"/>
          <p:nvPr/>
        </p:nvSpPr>
        <p:spPr>
          <a:xfrm>
            <a:off x="4239400" y="811325"/>
            <a:ext cx="4640400" cy="855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ar" sz="3000">
                <a:solidFill>
                  <a:srgbClr val="38761D"/>
                </a:solidFill>
              </a:rPr>
              <a:t>يأكلُ القردُ الموزَ</a:t>
            </a:r>
            <a:r>
              <a:rPr b="1" lang="ar" sz="3000">
                <a:solidFill>
                  <a:srgbClr val="38761D"/>
                </a:solidFill>
              </a:rPr>
              <a:t> . </a:t>
            </a:r>
            <a:endParaRPr b="1" sz="3000">
              <a:solidFill>
                <a:srgbClr val="38761D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17"/>
          <p:cNvSpPr txBox="1"/>
          <p:nvPr/>
        </p:nvSpPr>
        <p:spPr>
          <a:xfrm>
            <a:off x="3333950" y="1540700"/>
            <a:ext cx="5634000" cy="83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ar" sz="3000">
                <a:solidFill>
                  <a:srgbClr val="1C4587"/>
                </a:solidFill>
              </a:rPr>
              <a:t>س: منْ الذي يأكلُ الموز ؟ </a:t>
            </a:r>
            <a:endParaRPr/>
          </a:p>
        </p:txBody>
      </p:sp>
      <p:sp>
        <p:nvSpPr>
          <p:cNvPr id="102" name="Google Shape;102;p17"/>
          <p:cNvSpPr txBox="1"/>
          <p:nvPr/>
        </p:nvSpPr>
        <p:spPr>
          <a:xfrm>
            <a:off x="5195150" y="2232375"/>
            <a:ext cx="3659700" cy="62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ar" sz="3000">
                <a:solidFill>
                  <a:schemeClr val="dk1"/>
                </a:solidFill>
              </a:rPr>
              <a:t>ج. القردُ </a:t>
            </a:r>
            <a:endParaRPr/>
          </a:p>
        </p:txBody>
      </p:sp>
      <p:sp>
        <p:nvSpPr>
          <p:cNvPr id="103" name="Google Shape;103;p17"/>
          <p:cNvSpPr txBox="1"/>
          <p:nvPr/>
        </p:nvSpPr>
        <p:spPr>
          <a:xfrm>
            <a:off x="215150" y="3112675"/>
            <a:ext cx="8689800" cy="18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ar" sz="3000">
                <a:solidFill>
                  <a:schemeClr val="dk1"/>
                </a:solidFill>
              </a:rPr>
              <a:t>إذن الفعل (</a:t>
            </a:r>
            <a:r>
              <a:rPr b="1" lang="ar" sz="3000">
                <a:solidFill>
                  <a:srgbClr val="FF0000"/>
                </a:solidFill>
              </a:rPr>
              <a:t> يأكلُ</a:t>
            </a:r>
            <a:r>
              <a:rPr lang="ar" sz="3000">
                <a:solidFill>
                  <a:schemeClr val="dk1"/>
                </a:solidFill>
              </a:rPr>
              <a:t> ) الذي ذُكر فاعله  يُسمى ( </a:t>
            </a:r>
            <a:r>
              <a:rPr lang="ar" sz="3000">
                <a:solidFill>
                  <a:srgbClr val="FF0000"/>
                </a:solidFill>
              </a:rPr>
              <a:t>فعل مبني للمعلوم </a:t>
            </a:r>
            <a:r>
              <a:rPr lang="ar" sz="3000">
                <a:solidFill>
                  <a:schemeClr val="dk1"/>
                </a:solidFill>
              </a:rPr>
              <a:t>) أي أن الفاعل معلوم عند المتكلم .</a:t>
            </a:r>
            <a:endParaRPr sz="3000">
              <a:solidFill>
                <a:schemeClr val="dk1"/>
              </a:solidFill>
            </a:endParaRPr>
          </a:p>
          <a:p>
            <a:pPr indent="0" lvl="0" marL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ar" sz="3000">
                <a:solidFill>
                  <a:schemeClr val="dk1"/>
                </a:solidFill>
              </a:rPr>
              <a:t>والجملة (</a:t>
            </a:r>
            <a:r>
              <a:rPr b="1" lang="ar" sz="3000">
                <a:solidFill>
                  <a:srgbClr val="FF0000"/>
                </a:solidFill>
              </a:rPr>
              <a:t> يأكلُ القردُ الموزَ </a:t>
            </a:r>
            <a:r>
              <a:rPr lang="ar" sz="3000">
                <a:solidFill>
                  <a:schemeClr val="dk1"/>
                </a:solidFill>
              </a:rPr>
              <a:t>) تُسمى ( جملة مبنية للمعلوم ) . </a:t>
            </a:r>
            <a:endParaRPr sz="30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900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000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300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100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100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2100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3F3F3"/>
        </a:solidFill>
      </p:bgPr>
    </p:bg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8" name="Google Shape;108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2533650" cy="1809750"/>
          </a:xfrm>
          <a:prstGeom prst="rect">
            <a:avLst/>
          </a:prstGeom>
          <a:noFill/>
          <a:ln>
            <a:noFill/>
          </a:ln>
        </p:spPr>
      </p:pic>
      <p:sp>
        <p:nvSpPr>
          <p:cNvPr id="109" name="Google Shape;109;p18"/>
          <p:cNvSpPr txBox="1"/>
          <p:nvPr/>
        </p:nvSpPr>
        <p:spPr>
          <a:xfrm>
            <a:off x="51650" y="69350"/>
            <a:ext cx="2904900" cy="228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p18"/>
          <p:cNvSpPr txBox="1"/>
          <p:nvPr/>
        </p:nvSpPr>
        <p:spPr>
          <a:xfrm>
            <a:off x="2906350" y="132225"/>
            <a:ext cx="5986200" cy="80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ar" sz="3000">
                <a:solidFill>
                  <a:srgbClr val="38761D"/>
                </a:solidFill>
              </a:rPr>
              <a:t>يظهر الآن صورة موز مأكول  .</a:t>
            </a:r>
            <a:endParaRPr b="1" sz="3000">
              <a:solidFill>
                <a:srgbClr val="38761D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18"/>
          <p:cNvSpPr txBox="1"/>
          <p:nvPr/>
        </p:nvSpPr>
        <p:spPr>
          <a:xfrm>
            <a:off x="2752300" y="874100"/>
            <a:ext cx="6294300" cy="67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ar" sz="3000">
                <a:solidFill>
                  <a:srgbClr val="FF0000"/>
                </a:solidFill>
              </a:rPr>
              <a:t>س: منْ الذي يأكل الموز  ؟ </a:t>
            </a:r>
            <a:endParaRPr b="1" sz="3000">
              <a:solidFill>
                <a:srgbClr val="FF0000"/>
              </a:solidFill>
            </a:endParaRPr>
          </a:p>
        </p:txBody>
      </p:sp>
      <p:sp>
        <p:nvSpPr>
          <p:cNvPr id="112" name="Google Shape;112;p18"/>
          <p:cNvSpPr txBox="1"/>
          <p:nvPr/>
        </p:nvSpPr>
        <p:spPr>
          <a:xfrm>
            <a:off x="3723775" y="1553300"/>
            <a:ext cx="5244000" cy="616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ar" sz="3000">
                <a:solidFill>
                  <a:schemeClr val="dk1"/>
                </a:solidFill>
              </a:rPr>
              <a:t>لا نعرف . الفاعل مجهول </a:t>
            </a:r>
            <a:endParaRPr b="1" sz="30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" name="Google Shape;113;p18"/>
          <p:cNvSpPr txBox="1"/>
          <p:nvPr/>
        </p:nvSpPr>
        <p:spPr>
          <a:xfrm>
            <a:off x="2214700" y="2194650"/>
            <a:ext cx="6753300" cy="71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ar" sz="3000">
                <a:solidFill>
                  <a:srgbClr val="FF0000"/>
                </a:solidFill>
              </a:rPr>
              <a:t>إذا أردت التعبير عن الصورة ماذا أقول ؟ </a:t>
            </a:r>
            <a:endParaRPr b="1" sz="3000">
              <a:solidFill>
                <a:srgbClr val="FF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Google Shape;114;p18"/>
          <p:cNvSpPr txBox="1"/>
          <p:nvPr/>
        </p:nvSpPr>
        <p:spPr>
          <a:xfrm>
            <a:off x="2176975" y="2898900"/>
            <a:ext cx="6728100" cy="779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ar" sz="3000">
                <a:solidFill>
                  <a:schemeClr val="dk1"/>
                </a:solidFill>
              </a:rPr>
              <a:t>يجب علي أن أحذف الفاعل لأني لا أعرفه .</a:t>
            </a:r>
            <a:endParaRPr b="1" sz="30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p18"/>
          <p:cNvSpPr txBox="1"/>
          <p:nvPr/>
        </p:nvSpPr>
        <p:spPr>
          <a:xfrm>
            <a:off x="5547275" y="3816925"/>
            <a:ext cx="3499200" cy="11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ar" sz="4400">
                <a:solidFill>
                  <a:srgbClr val="38761D"/>
                </a:solidFill>
              </a:rPr>
              <a:t>يأكلُ القردُ الموزَ</a:t>
            </a:r>
            <a:endParaRPr/>
          </a:p>
        </p:txBody>
      </p:sp>
      <p:sp>
        <p:nvSpPr>
          <p:cNvPr id="116" name="Google Shape;116;p18"/>
          <p:cNvSpPr/>
          <p:nvPr/>
        </p:nvSpPr>
        <p:spPr>
          <a:xfrm>
            <a:off x="3987875" y="3816925"/>
            <a:ext cx="1836000" cy="943200"/>
          </a:xfrm>
          <a:prstGeom prst="lef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18"/>
          <p:cNvSpPr txBox="1"/>
          <p:nvPr/>
        </p:nvSpPr>
        <p:spPr>
          <a:xfrm>
            <a:off x="51650" y="3816925"/>
            <a:ext cx="3609300" cy="130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ar" sz="4400">
                <a:solidFill>
                  <a:srgbClr val="1C4587"/>
                </a:solidFill>
              </a:rPr>
              <a:t> يُأكَل الموزُ</a:t>
            </a:r>
            <a:endParaRPr b="1" sz="4400">
              <a:solidFill>
                <a:srgbClr val="1C4587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000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900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000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000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100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100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300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3F3F3"/>
        </a:solidFill>
      </p:bgPr>
    </p:bg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9"/>
          <p:cNvSpPr txBox="1"/>
          <p:nvPr/>
        </p:nvSpPr>
        <p:spPr>
          <a:xfrm>
            <a:off x="2805750" y="257975"/>
            <a:ext cx="4426800" cy="101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ar" sz="4900">
                <a:solidFill>
                  <a:srgbClr val="FF0000"/>
                </a:solidFill>
              </a:rPr>
              <a:t>الخلاصة </a:t>
            </a:r>
            <a:endParaRPr sz="3300"/>
          </a:p>
        </p:txBody>
      </p:sp>
      <p:sp>
        <p:nvSpPr>
          <p:cNvPr id="123" name="Google Shape;123;p19"/>
          <p:cNvSpPr txBox="1"/>
          <p:nvPr/>
        </p:nvSpPr>
        <p:spPr>
          <a:xfrm>
            <a:off x="177425" y="1314350"/>
            <a:ext cx="8790600" cy="294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1" algn="r">
              <a:spcBef>
                <a:spcPts val="0"/>
              </a:spcBef>
              <a:spcAft>
                <a:spcPts val="0"/>
              </a:spcAft>
              <a:buNone/>
            </a:pPr>
            <a:r>
              <a:rPr lang="ar" sz="3800"/>
              <a:t>الأفعال التي يُذكر فاعلها تُسمى </a:t>
            </a:r>
            <a:endParaRPr sz="3800"/>
          </a:p>
          <a:p>
            <a:pPr indent="0" lvl="0" marL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ar" sz="3800">
                <a:solidFill>
                  <a:srgbClr val="38761D"/>
                </a:solidFill>
              </a:rPr>
              <a:t>أفعالا مبنية للمعلوم</a:t>
            </a:r>
            <a:endParaRPr sz="3800"/>
          </a:p>
          <a:p>
            <a:pPr indent="0" lvl="0" marL="0" rtl="1" algn="r">
              <a:spcBef>
                <a:spcPts val="0"/>
              </a:spcBef>
              <a:spcAft>
                <a:spcPts val="0"/>
              </a:spcAft>
              <a:buNone/>
            </a:pPr>
            <a:r>
              <a:rPr lang="ar" sz="3800"/>
              <a:t>بينما الأفعال التي لا يُذكر فاعلها تُسمى </a:t>
            </a:r>
            <a:endParaRPr sz="3800"/>
          </a:p>
          <a:p>
            <a:pPr indent="0" lvl="0" marL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ar" sz="3800">
                <a:solidFill>
                  <a:srgbClr val="38761D"/>
                </a:solidFill>
              </a:rPr>
              <a:t>أفعال مبنية للمجهول .</a:t>
            </a:r>
            <a:endParaRPr sz="3800">
              <a:solidFill>
                <a:srgbClr val="38761D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000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300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2300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3F3F3"/>
        </a:solidFill>
      </p:bgPr>
    </p:bg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0"/>
          <p:cNvSpPr txBox="1"/>
          <p:nvPr/>
        </p:nvSpPr>
        <p:spPr>
          <a:xfrm>
            <a:off x="3598025" y="1025100"/>
            <a:ext cx="5420100" cy="75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1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ar" sz="3100"/>
              <a:t>يُصاغ الفعل الماضي للمجهول بضمّ أولهِ  </a:t>
            </a:r>
            <a:endParaRPr b="1" sz="3100"/>
          </a:p>
        </p:txBody>
      </p:sp>
      <p:sp>
        <p:nvSpPr>
          <p:cNvPr id="129" name="Google Shape;129;p20"/>
          <p:cNvSpPr txBox="1"/>
          <p:nvPr/>
        </p:nvSpPr>
        <p:spPr>
          <a:xfrm>
            <a:off x="101950" y="1087975"/>
            <a:ext cx="3294900" cy="691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1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ar" sz="3100">
                <a:solidFill>
                  <a:srgbClr val="FF0000"/>
                </a:solidFill>
              </a:rPr>
              <a:t>وكسر ما قبل آخره . </a:t>
            </a:r>
            <a:endParaRPr b="1" sz="3100">
              <a:solidFill>
                <a:srgbClr val="FF0000"/>
              </a:solidFill>
            </a:endParaRPr>
          </a:p>
        </p:txBody>
      </p:sp>
      <p:sp>
        <p:nvSpPr>
          <p:cNvPr id="130" name="Google Shape;130;p20"/>
          <p:cNvSpPr txBox="1"/>
          <p:nvPr/>
        </p:nvSpPr>
        <p:spPr>
          <a:xfrm>
            <a:off x="3396850" y="2659950"/>
            <a:ext cx="5583600" cy="93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ar" sz="3100">
                <a:solidFill>
                  <a:schemeClr val="dk1"/>
                </a:solidFill>
              </a:rPr>
              <a:t>يُصاغ الفعل المضارع  للمجهول بضمّ أولهِ  </a:t>
            </a:r>
            <a:endParaRPr b="1" sz="3100">
              <a:solidFill>
                <a:schemeClr val="dk1"/>
              </a:solidFill>
            </a:endParaRPr>
          </a:p>
        </p:txBody>
      </p:sp>
      <p:sp>
        <p:nvSpPr>
          <p:cNvPr id="131" name="Google Shape;131;p20"/>
          <p:cNvSpPr txBox="1"/>
          <p:nvPr/>
        </p:nvSpPr>
        <p:spPr>
          <a:xfrm>
            <a:off x="114525" y="2571925"/>
            <a:ext cx="3207000" cy="101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ar" sz="3100">
                <a:solidFill>
                  <a:srgbClr val="FF0000"/>
                </a:solidFill>
              </a:rPr>
              <a:t>وفتح  ما قبل آخره .</a:t>
            </a:r>
            <a:endParaRPr b="1" sz="3100">
              <a:solidFill>
                <a:srgbClr val="FF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" name="Google Shape;132;p20"/>
          <p:cNvSpPr txBox="1"/>
          <p:nvPr/>
        </p:nvSpPr>
        <p:spPr>
          <a:xfrm>
            <a:off x="7521675" y="1741925"/>
            <a:ext cx="1270200" cy="75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1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ar" sz="3500">
                <a:solidFill>
                  <a:srgbClr val="38761D"/>
                </a:solidFill>
              </a:rPr>
              <a:t>كُسِر </a:t>
            </a:r>
            <a:endParaRPr b="1" sz="3500">
              <a:solidFill>
                <a:srgbClr val="38761D"/>
              </a:solidFill>
            </a:endParaRPr>
          </a:p>
        </p:txBody>
      </p:sp>
      <p:sp>
        <p:nvSpPr>
          <p:cNvPr id="133" name="Google Shape;133;p20"/>
          <p:cNvSpPr txBox="1"/>
          <p:nvPr/>
        </p:nvSpPr>
        <p:spPr>
          <a:xfrm>
            <a:off x="5999900" y="1754500"/>
            <a:ext cx="1270200" cy="691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1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ar" sz="3500">
                <a:solidFill>
                  <a:srgbClr val="38761D"/>
                </a:solidFill>
              </a:rPr>
              <a:t>شُرِب </a:t>
            </a:r>
            <a:r>
              <a:rPr b="1" lang="ar" sz="3500">
                <a:solidFill>
                  <a:srgbClr val="38761D"/>
                </a:solidFill>
              </a:rPr>
              <a:t> </a:t>
            </a:r>
            <a:endParaRPr b="1" sz="3500">
              <a:solidFill>
                <a:srgbClr val="38761D"/>
              </a:solidFill>
            </a:endParaRPr>
          </a:p>
          <a:p>
            <a:pPr indent="0" lvl="0" marL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500">
              <a:solidFill>
                <a:srgbClr val="38761D"/>
              </a:solidFill>
            </a:endParaRPr>
          </a:p>
        </p:txBody>
      </p:sp>
      <p:sp>
        <p:nvSpPr>
          <p:cNvPr id="134" name="Google Shape;134;p20"/>
          <p:cNvSpPr txBox="1"/>
          <p:nvPr/>
        </p:nvSpPr>
        <p:spPr>
          <a:xfrm>
            <a:off x="4038175" y="1741925"/>
            <a:ext cx="1659900" cy="691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ar" sz="3500">
                <a:solidFill>
                  <a:srgbClr val="38761D"/>
                </a:solidFill>
              </a:rPr>
              <a:t>طُبِخ</a:t>
            </a:r>
            <a:endParaRPr/>
          </a:p>
        </p:txBody>
      </p:sp>
      <p:sp>
        <p:nvSpPr>
          <p:cNvPr id="135" name="Google Shape;135;p20"/>
          <p:cNvSpPr txBox="1"/>
          <p:nvPr/>
        </p:nvSpPr>
        <p:spPr>
          <a:xfrm>
            <a:off x="7345625" y="3590575"/>
            <a:ext cx="1496400" cy="75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ar" sz="3500">
                <a:solidFill>
                  <a:srgbClr val="38761D"/>
                </a:solidFill>
              </a:rPr>
              <a:t>يُكسَر</a:t>
            </a:r>
            <a:endParaRPr/>
          </a:p>
        </p:txBody>
      </p:sp>
      <p:sp>
        <p:nvSpPr>
          <p:cNvPr id="136" name="Google Shape;136;p20"/>
          <p:cNvSpPr txBox="1"/>
          <p:nvPr/>
        </p:nvSpPr>
        <p:spPr>
          <a:xfrm>
            <a:off x="5283175" y="3590575"/>
            <a:ext cx="1810800" cy="75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ar" sz="3500">
                <a:solidFill>
                  <a:srgbClr val="38761D"/>
                </a:solidFill>
              </a:rPr>
              <a:t>يُشرَب</a:t>
            </a:r>
            <a:endParaRPr/>
          </a:p>
        </p:txBody>
      </p:sp>
      <p:sp>
        <p:nvSpPr>
          <p:cNvPr id="137" name="Google Shape;137;p20"/>
          <p:cNvSpPr txBox="1"/>
          <p:nvPr/>
        </p:nvSpPr>
        <p:spPr>
          <a:xfrm>
            <a:off x="3472275" y="3640875"/>
            <a:ext cx="2125200" cy="59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ar" sz="3500">
                <a:solidFill>
                  <a:srgbClr val="38761D"/>
                </a:solidFill>
              </a:rPr>
              <a:t>يُطبَخ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000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100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100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000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000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900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900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000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900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000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3F3F3"/>
        </a:solidFill>
      </p:bgPr>
    </p:bg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1"/>
          <p:cNvSpPr txBox="1"/>
          <p:nvPr/>
        </p:nvSpPr>
        <p:spPr>
          <a:xfrm>
            <a:off x="4968800" y="320850"/>
            <a:ext cx="2678400" cy="84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1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ar" sz="3500">
                <a:solidFill>
                  <a:srgbClr val="FF0000"/>
                </a:solidFill>
              </a:rPr>
              <a:t>تقويم ختامي </a:t>
            </a:r>
            <a:endParaRPr b="1" sz="3500">
              <a:solidFill>
                <a:srgbClr val="FF0000"/>
              </a:solidFill>
            </a:endParaRPr>
          </a:p>
        </p:txBody>
      </p:sp>
      <p:sp>
        <p:nvSpPr>
          <p:cNvPr id="143" name="Google Shape;143;p21"/>
          <p:cNvSpPr txBox="1"/>
          <p:nvPr/>
        </p:nvSpPr>
        <p:spPr>
          <a:xfrm>
            <a:off x="366050" y="1201175"/>
            <a:ext cx="8501100" cy="51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1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ar" sz="2800">
                <a:solidFill>
                  <a:srgbClr val="38761D"/>
                </a:solidFill>
              </a:rPr>
              <a:t>حوّلي الفعل المبني للمعلوم إلى فعل مبني للمجهول وغيري ما يلزم : </a:t>
            </a:r>
            <a:endParaRPr b="1" sz="2800">
              <a:solidFill>
                <a:srgbClr val="38761D"/>
              </a:solidFill>
            </a:endParaRPr>
          </a:p>
        </p:txBody>
      </p:sp>
      <p:graphicFrame>
        <p:nvGraphicFramePr>
          <p:cNvPr id="144" name="Google Shape;144;p21"/>
          <p:cNvGraphicFramePr/>
          <p:nvPr/>
        </p:nvGraphicFramePr>
        <p:xfrm>
          <a:off x="2450950" y="23229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{95B7252F-4CAE-4753-868D-31FB7F9C17A6}</a:tableStyleId>
              </a:tblPr>
              <a:tblGrid>
                <a:gridCol w="2829050"/>
                <a:gridCol w="2956100"/>
              </a:tblGrid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145" name="Google Shape;145;p21"/>
          <p:cNvSpPr txBox="1"/>
          <p:nvPr/>
        </p:nvSpPr>
        <p:spPr>
          <a:xfrm>
            <a:off x="818775" y="1201175"/>
            <a:ext cx="8161800" cy="84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6" name="Google Shape;146;p21"/>
          <p:cNvSpPr txBox="1"/>
          <p:nvPr/>
        </p:nvSpPr>
        <p:spPr>
          <a:xfrm>
            <a:off x="6150925" y="2395875"/>
            <a:ext cx="1496400" cy="51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ar" sz="2500"/>
              <a:t>خلق </a:t>
            </a:r>
            <a:endParaRPr sz="2500"/>
          </a:p>
        </p:txBody>
      </p:sp>
      <p:sp>
        <p:nvSpPr>
          <p:cNvPr id="147" name="Google Shape;147;p21"/>
          <p:cNvSpPr txBox="1"/>
          <p:nvPr/>
        </p:nvSpPr>
        <p:spPr>
          <a:xfrm>
            <a:off x="3409400" y="2409250"/>
            <a:ext cx="1383300" cy="51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ar" sz="2500">
                <a:solidFill>
                  <a:srgbClr val="073763"/>
                </a:solidFill>
              </a:rPr>
              <a:t>خُلِق</a:t>
            </a:r>
            <a:r>
              <a:rPr b="1" lang="ar" sz="2500">
                <a:solidFill>
                  <a:srgbClr val="073763"/>
                </a:solidFill>
              </a:rPr>
              <a:t> </a:t>
            </a:r>
            <a:endParaRPr b="1">
              <a:solidFill>
                <a:srgbClr val="073763"/>
              </a:solidFill>
            </a:endParaRPr>
          </a:p>
        </p:txBody>
      </p:sp>
      <p:sp>
        <p:nvSpPr>
          <p:cNvPr id="148" name="Google Shape;148;p21"/>
          <p:cNvSpPr txBox="1"/>
          <p:nvPr/>
        </p:nvSpPr>
        <p:spPr>
          <a:xfrm>
            <a:off x="5974850" y="2974350"/>
            <a:ext cx="1861200" cy="51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ar" sz="2500">
                <a:solidFill>
                  <a:schemeClr val="dk1"/>
                </a:solidFill>
              </a:rPr>
              <a:t>يبني </a:t>
            </a:r>
            <a:r>
              <a:rPr lang="ar"/>
              <a:t> </a:t>
            </a:r>
            <a:endParaRPr/>
          </a:p>
        </p:txBody>
      </p:sp>
      <p:sp>
        <p:nvSpPr>
          <p:cNvPr id="149" name="Google Shape;149;p21"/>
          <p:cNvSpPr txBox="1"/>
          <p:nvPr/>
        </p:nvSpPr>
        <p:spPr>
          <a:xfrm>
            <a:off x="2698875" y="2936975"/>
            <a:ext cx="2351700" cy="56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ar" sz="2500">
                <a:solidFill>
                  <a:srgbClr val="073763"/>
                </a:solidFill>
              </a:rPr>
              <a:t>        </a:t>
            </a:r>
            <a:r>
              <a:rPr b="1" lang="ar" sz="2500">
                <a:solidFill>
                  <a:srgbClr val="073763"/>
                </a:solidFill>
              </a:rPr>
              <a:t>يُبنَى </a:t>
            </a:r>
            <a:r>
              <a:rPr lang="ar" sz="2500">
                <a:solidFill>
                  <a:srgbClr val="073763"/>
                </a:solidFill>
              </a:rPr>
              <a:t> </a:t>
            </a:r>
            <a:endParaRPr>
              <a:solidFill>
                <a:srgbClr val="073763"/>
              </a:solidFill>
            </a:endParaRPr>
          </a:p>
        </p:txBody>
      </p:sp>
      <p:sp>
        <p:nvSpPr>
          <p:cNvPr id="150" name="Google Shape;150;p21"/>
          <p:cNvSpPr txBox="1"/>
          <p:nvPr/>
        </p:nvSpPr>
        <p:spPr>
          <a:xfrm>
            <a:off x="5748500" y="3565375"/>
            <a:ext cx="2238600" cy="56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ar" sz="2500">
                <a:solidFill>
                  <a:schemeClr val="dk1"/>
                </a:solidFill>
              </a:rPr>
              <a:t>صنع </a:t>
            </a:r>
            <a:r>
              <a:rPr lang="ar" sz="2500">
                <a:solidFill>
                  <a:schemeClr val="dk1"/>
                </a:solidFill>
              </a:rPr>
              <a:t> </a:t>
            </a:r>
            <a:endParaRPr/>
          </a:p>
        </p:txBody>
      </p:sp>
      <p:sp>
        <p:nvSpPr>
          <p:cNvPr id="151" name="Google Shape;151;p21"/>
          <p:cNvSpPr txBox="1"/>
          <p:nvPr/>
        </p:nvSpPr>
        <p:spPr>
          <a:xfrm>
            <a:off x="2843450" y="3503075"/>
            <a:ext cx="2515200" cy="56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ar" sz="2500">
                <a:solidFill>
                  <a:srgbClr val="073763"/>
                </a:solidFill>
              </a:rPr>
              <a:t>صُنِع</a:t>
            </a:r>
            <a:r>
              <a:rPr b="1" lang="ar" sz="2500">
                <a:solidFill>
                  <a:srgbClr val="073763"/>
                </a:solidFill>
              </a:rPr>
              <a:t> </a:t>
            </a:r>
            <a:endParaRPr b="1">
              <a:solidFill>
                <a:srgbClr val="073763"/>
              </a:solidFill>
            </a:endParaRPr>
          </a:p>
        </p:txBody>
      </p:sp>
      <p:sp>
        <p:nvSpPr>
          <p:cNvPr id="152" name="Google Shape;152;p21"/>
          <p:cNvSpPr txBox="1"/>
          <p:nvPr/>
        </p:nvSpPr>
        <p:spPr>
          <a:xfrm>
            <a:off x="5899400" y="4156375"/>
            <a:ext cx="2087700" cy="56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ar" sz="2500">
                <a:solidFill>
                  <a:schemeClr val="dk1"/>
                </a:solidFill>
              </a:rPr>
              <a:t>يطبع </a:t>
            </a:r>
            <a:endParaRPr/>
          </a:p>
        </p:txBody>
      </p:sp>
      <p:sp>
        <p:nvSpPr>
          <p:cNvPr id="153" name="Google Shape;153;p21"/>
          <p:cNvSpPr txBox="1"/>
          <p:nvPr/>
        </p:nvSpPr>
        <p:spPr>
          <a:xfrm>
            <a:off x="3082425" y="4156475"/>
            <a:ext cx="2024700" cy="56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ar" sz="2500">
                <a:solidFill>
                  <a:srgbClr val="073763"/>
                </a:solidFill>
              </a:rPr>
              <a:t>يُطبَع</a:t>
            </a:r>
            <a:r>
              <a:rPr b="1" lang="ar" sz="2500">
                <a:solidFill>
                  <a:srgbClr val="073763"/>
                </a:solidFill>
              </a:rPr>
              <a:t> </a:t>
            </a:r>
            <a:endParaRPr b="1">
              <a:solidFill>
                <a:srgbClr val="073763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000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2000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700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000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700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900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200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100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200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100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100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