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9"/>
  </p:notesMasterIdLst>
  <p:sldIdLst>
    <p:sldId id="269" r:id="rId2"/>
    <p:sldId id="272" r:id="rId3"/>
    <p:sldId id="271" r:id="rId4"/>
    <p:sldId id="286" r:id="rId5"/>
    <p:sldId id="285" r:id="rId6"/>
    <p:sldId id="261" r:id="rId7"/>
    <p:sldId id="276" r:id="rId8"/>
    <p:sldId id="257" r:id="rId9"/>
    <p:sldId id="258" r:id="rId10"/>
    <p:sldId id="277" r:id="rId11"/>
    <p:sldId id="278" r:id="rId12"/>
    <p:sldId id="279" r:id="rId13"/>
    <p:sldId id="280" r:id="rId14"/>
    <p:sldId id="281" r:id="rId15"/>
    <p:sldId id="283" r:id="rId16"/>
    <p:sldId id="287" r:id="rId17"/>
    <p:sldId id="288" r:id="rId18"/>
    <p:sldId id="291" r:id="rId19"/>
    <p:sldId id="270" r:id="rId20"/>
    <p:sldId id="292" r:id="rId21"/>
    <p:sldId id="289" r:id="rId22"/>
    <p:sldId id="290" r:id="rId23"/>
    <p:sldId id="294" r:id="rId24"/>
    <p:sldId id="275" r:id="rId25"/>
    <p:sldId id="274" r:id="rId26"/>
    <p:sldId id="293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29EE8-5174-4B0B-8D84-B340CA2E62FB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F034D-3860-4D78-8BE5-4097A01B0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0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F034D-3860-4D78-8BE5-4097A01B0E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0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33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62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738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990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438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467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914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984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259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439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172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84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69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15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69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568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9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6C1BC62-158F-401E-BAF5-F824739799ED}" type="datetimeFigureOut">
              <a:rPr lang="en-US" smtClean="0"/>
              <a:t>1/22/2021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A4D7B9D-4F10-445C-9EBA-D610A1507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36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B53424-0742-4319-BA34-02132DB86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776" y="44026"/>
            <a:ext cx="5712447" cy="932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DCEC5-577B-496E-8913-15F65E36A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8974" l="6326" r="89538">
                        <a14:foregroundMark x1="45255" y1="13846" x2="26277" y2="86923"/>
                        <a14:foregroundMark x1="22141" y1="19231" x2="19465" y2="85385"/>
                        <a14:foregroundMark x1="43796" y1="37692" x2="47202" y2="82564"/>
                        <a14:foregroundMark x1="47202" y1="83333" x2="12895" y2="91795"/>
                        <a14:foregroundMark x1="27251" y1="4103" x2="46229" y2="5128"/>
                        <a14:foregroundMark x1="41606" y1="25128" x2="55961" y2="23077"/>
                        <a14:foregroundMark x1="40146" y1="22051" x2="27737" y2="25128"/>
                        <a14:foregroundMark x1="6569" y1="93077" x2="27737" y2="95128"/>
                        <a14:foregroundMark x1="37956" y1="98974" x2="64720" y2="93077"/>
                        <a14:foregroundMark x1="79075" y1="72821" x2="85401" y2="61538"/>
                        <a14:backgroundMark x1="86375" y1="22051" x2="46229" y2="81026"/>
                        <a14:backgroundMark x1="63747" y1="58718" x2="66910" y2="864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24" y="976795"/>
            <a:ext cx="2849792" cy="2993921"/>
          </a:xfrm>
          <a:prstGeom prst="rect">
            <a:avLst/>
          </a:prstGeom>
        </p:spPr>
      </p:pic>
      <p:sp>
        <p:nvSpPr>
          <p:cNvPr id="12" name="Cloud Callout 1">
            <a:extLst>
              <a:ext uri="{FF2B5EF4-FFF2-40B4-BE49-F238E27FC236}">
                <a16:creationId xmlns:a16="http://schemas.microsoft.com/office/drawing/2014/main" id="{37A3A850-19D4-4E56-9F20-83346C347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5776" y="1213246"/>
            <a:ext cx="5308600" cy="1516062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AE" dirty="0"/>
              <a:t>كتابة قصة</a:t>
            </a:r>
            <a:endParaRPr lang="en-US" dirty="0"/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B0B5C91B-F740-4F38-89B0-3A27B27C1781}"/>
              </a:ext>
            </a:extLst>
          </p:cNvPr>
          <p:cNvSpPr/>
          <p:nvPr/>
        </p:nvSpPr>
        <p:spPr>
          <a:xfrm rot="20092438">
            <a:off x="2876812" y="3051788"/>
            <a:ext cx="1937621" cy="1736119"/>
          </a:xfrm>
          <a:prstGeom prst="teardro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الكتابة 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734A1EBC-EC37-4180-B2B5-FE1699B19D69}"/>
              </a:ext>
            </a:extLst>
          </p:cNvPr>
          <p:cNvSpPr/>
          <p:nvPr/>
        </p:nvSpPr>
        <p:spPr>
          <a:xfrm>
            <a:off x="75260" y="5550566"/>
            <a:ext cx="4123013" cy="1245730"/>
          </a:xfrm>
          <a:prstGeom prst="roundRect">
            <a:avLst/>
          </a:prstGeom>
          <a:solidFill>
            <a:srgbClr val="FFD7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2800" b="1" dirty="0">
                <a:solidFill>
                  <a:schemeClr val="tx1"/>
                </a:solidFill>
              </a:rPr>
              <a:t> 24 يناير 2021 </a:t>
            </a:r>
          </a:p>
          <a:p>
            <a:pPr algn="ctr" rtl="1"/>
            <a:r>
              <a:rPr lang="ar-AE" sz="2800" b="1" dirty="0">
                <a:solidFill>
                  <a:schemeClr val="tx1"/>
                </a:solidFill>
              </a:rPr>
              <a:t>11 جماد الآخر 1442هـ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EE9ADB-553A-4852-ABA9-EC0CE669C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736" y="908719"/>
            <a:ext cx="2762836" cy="306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19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7CF07-6438-4BB2-A390-4F3B01F6A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9"/>
          <a:stretch/>
        </p:blipFill>
        <p:spPr>
          <a:xfrm>
            <a:off x="467544" y="404664"/>
            <a:ext cx="8352928" cy="59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61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9E47A-AA91-4C02-926D-8D21775DC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2"/>
          <a:stretch/>
        </p:blipFill>
        <p:spPr>
          <a:xfrm>
            <a:off x="431539" y="332656"/>
            <a:ext cx="8452849" cy="606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25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366CA-05C0-434E-963A-B9123CA6FC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0" t="15884" r="10486" b="32311"/>
          <a:stretch/>
        </p:blipFill>
        <p:spPr>
          <a:xfrm>
            <a:off x="395536" y="332656"/>
            <a:ext cx="8352927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30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AA395A-31BA-4CF9-A82E-5BF7AED98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7" t="17149" r="9499" b="8303"/>
          <a:stretch/>
        </p:blipFill>
        <p:spPr>
          <a:xfrm>
            <a:off x="323528" y="332656"/>
            <a:ext cx="849694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60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72DCBB-A1D1-44BC-80B6-0C67049FAD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04" b="53006"/>
          <a:stretch/>
        </p:blipFill>
        <p:spPr>
          <a:xfrm>
            <a:off x="251520" y="116632"/>
            <a:ext cx="864096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9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38FCC4-342A-4F4F-BBCC-860F39DF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116632"/>
            <a:ext cx="8568952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52B86-D6F8-41A2-9BDE-D987FD1FE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424936" cy="613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8FF611-EAE0-4474-AB5E-7EAC60E20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3" t="43108" r="46050" b="13817"/>
          <a:stretch/>
        </p:blipFill>
        <p:spPr>
          <a:xfrm>
            <a:off x="3779912" y="692696"/>
            <a:ext cx="374441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33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0136E-AF3D-4D0A-B2CF-655E58C17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8" t="13732" r="55122" b="18596"/>
          <a:stretch/>
        </p:blipFill>
        <p:spPr>
          <a:xfrm>
            <a:off x="611560" y="548680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31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973532-94B3-4582-A4E4-61ABF5781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62" t="15339" r="28974" b="3482"/>
          <a:stretch/>
        </p:blipFill>
        <p:spPr>
          <a:xfrm>
            <a:off x="323528" y="332656"/>
            <a:ext cx="8424936" cy="6192688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C0B8ED4-D555-4565-804F-3D7876185AFF}"/>
              </a:ext>
            </a:extLst>
          </p:cNvPr>
          <p:cNvSpPr/>
          <p:nvPr/>
        </p:nvSpPr>
        <p:spPr>
          <a:xfrm>
            <a:off x="478135" y="332656"/>
            <a:ext cx="2249802" cy="47419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554"/>
              </a:spcAft>
            </a:pPr>
            <a:r>
              <a:rPr lang="ar-AE" sz="2215" b="1" dirty="0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كتابة قصة </a:t>
            </a:r>
            <a:endParaRPr lang="en-US" sz="2492" b="1" dirty="0">
              <a:solidFill>
                <a:srgbClr val="00B05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767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06BB8AD3-469A-45AD-B681-7747C6A67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1" y="457855"/>
            <a:ext cx="8563229" cy="59685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A6EA-A9B8-4D62-AFF1-AAB8F55F6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2526" y="5974791"/>
            <a:ext cx="3274543" cy="576849"/>
          </a:xfrm>
          <a:ln>
            <a:solidFill>
              <a:srgbClr val="FF0000"/>
            </a:solidFill>
          </a:ln>
        </p:spPr>
        <p:txBody>
          <a:bodyPr>
            <a:normAutofit fontScale="32500" lnSpcReduction="20000"/>
          </a:bodyPr>
          <a:lstStyle/>
          <a:p>
            <a:pPr algn="ctr"/>
            <a:endParaRPr lang="ar-AE" sz="1662" dirty="0"/>
          </a:p>
          <a:p>
            <a:pPr algn="ctr"/>
            <a:r>
              <a:rPr lang="ar-AE" sz="1662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pPr algn="ctr"/>
            <a:endParaRPr lang="en-US" sz="1662" dirty="0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807245EF-80A0-409D-AFB7-54CD87CD8602}"/>
              </a:ext>
            </a:extLst>
          </p:cNvPr>
          <p:cNvSpPr/>
          <p:nvPr/>
        </p:nvSpPr>
        <p:spPr>
          <a:xfrm>
            <a:off x="478135" y="332656"/>
            <a:ext cx="2249802" cy="47419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554"/>
              </a:spcAft>
            </a:pPr>
            <a:r>
              <a:rPr lang="ar-AE" sz="2215" b="1" dirty="0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كتابة قصة </a:t>
            </a:r>
            <a:endParaRPr lang="en-US" sz="2492" b="1" dirty="0">
              <a:solidFill>
                <a:srgbClr val="00B05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1C52B0-CCE3-40FE-ADFF-C4E8EA609145}"/>
              </a:ext>
            </a:extLst>
          </p:cNvPr>
          <p:cNvSpPr/>
          <p:nvPr/>
        </p:nvSpPr>
        <p:spPr>
          <a:xfrm>
            <a:off x="4854144" y="444707"/>
            <a:ext cx="3604760" cy="36214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lIns="63305" tIns="31652" rIns="63305" bIns="31652">
            <a:spAutoFit/>
          </a:bodyPr>
          <a:lstStyle/>
          <a:p>
            <a:pPr algn="ctr"/>
            <a:r>
              <a:rPr lang="ar-AE" sz="1938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أرتب و أكتب أحداث القصة ،ثم أكتبها كفقرة </a:t>
            </a:r>
            <a:endParaRPr lang="en-US" sz="1938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BD1E1F-186C-47CD-9C05-70F228C9A2A4}"/>
              </a:ext>
            </a:extLst>
          </p:cNvPr>
          <p:cNvSpPr/>
          <p:nvPr/>
        </p:nvSpPr>
        <p:spPr>
          <a:xfrm>
            <a:off x="6821859" y="2636912"/>
            <a:ext cx="1881597" cy="3458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385" dirty="0"/>
              <a:t>....................................</a:t>
            </a:r>
            <a:endParaRPr lang="en-US" sz="1938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516798-9920-44AF-B9B0-D897CA355D62}"/>
              </a:ext>
            </a:extLst>
          </p:cNvPr>
          <p:cNvSpPr/>
          <p:nvPr/>
        </p:nvSpPr>
        <p:spPr>
          <a:xfrm>
            <a:off x="412750" y="3083151"/>
            <a:ext cx="1881597" cy="3458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385" dirty="0"/>
              <a:t>....................................</a:t>
            </a:r>
            <a:endParaRPr lang="en-US" sz="1938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545BC1-F5AE-49D6-B88D-58F802B8D987}"/>
              </a:ext>
            </a:extLst>
          </p:cNvPr>
          <p:cNvSpPr/>
          <p:nvPr/>
        </p:nvSpPr>
        <p:spPr>
          <a:xfrm>
            <a:off x="6446051" y="5990617"/>
            <a:ext cx="1881597" cy="4382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385" dirty="0"/>
              <a:t>....................................</a:t>
            </a:r>
            <a:endParaRPr lang="en-US" sz="1938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32CCDD-43E3-4FCE-8C59-4828FC836E65}"/>
              </a:ext>
            </a:extLst>
          </p:cNvPr>
          <p:cNvSpPr/>
          <p:nvPr/>
        </p:nvSpPr>
        <p:spPr>
          <a:xfrm>
            <a:off x="145333" y="5955763"/>
            <a:ext cx="1762371" cy="4443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385" dirty="0"/>
              <a:t>....................................</a:t>
            </a:r>
            <a:endParaRPr lang="en-US" sz="1938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6C8836-78BC-4B25-BD35-4E80A63EE860}"/>
              </a:ext>
            </a:extLst>
          </p:cNvPr>
          <p:cNvSpPr/>
          <p:nvPr/>
        </p:nvSpPr>
        <p:spPr>
          <a:xfrm>
            <a:off x="3184410" y="5714271"/>
            <a:ext cx="3274542" cy="255641"/>
          </a:xfrm>
          <a:prstGeom prst="rect">
            <a:avLst/>
          </a:prstGeom>
          <a:solidFill>
            <a:srgbClr val="FFFF00"/>
          </a:solidFill>
        </p:spPr>
        <p:txBody>
          <a:bodyPr wrap="none" lIns="63305" tIns="31652" rIns="63305" bIns="31652">
            <a:spAutoFit/>
          </a:bodyPr>
          <a:lstStyle/>
          <a:p>
            <a:pPr algn="ctr"/>
            <a:r>
              <a:rPr lang="ar-AE" sz="1246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عناصر القصة ( الزمان- المكان – الشخصيات – مشكلة وحلها)</a:t>
            </a:r>
            <a:endParaRPr lang="en-US" sz="1246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BE0D295-2DA1-4E4F-924E-0BC73BB06729}"/>
              </a:ext>
            </a:extLst>
          </p:cNvPr>
          <p:cNvSpPr/>
          <p:nvPr/>
        </p:nvSpPr>
        <p:spPr>
          <a:xfrm>
            <a:off x="4404746" y="1767844"/>
            <a:ext cx="334509" cy="2546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FF39B4-AE92-4DE6-8B51-434387806AB3}"/>
              </a:ext>
            </a:extLst>
          </p:cNvPr>
          <p:cNvSpPr/>
          <p:nvPr/>
        </p:nvSpPr>
        <p:spPr>
          <a:xfrm>
            <a:off x="6478826" y="1768202"/>
            <a:ext cx="334509" cy="2546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29C49B8-065E-4D4A-A821-B84F4416616A}"/>
              </a:ext>
            </a:extLst>
          </p:cNvPr>
          <p:cNvSpPr/>
          <p:nvPr/>
        </p:nvSpPr>
        <p:spPr>
          <a:xfrm flipV="1">
            <a:off x="4335772" y="3905823"/>
            <a:ext cx="334509" cy="25465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9E9937-21D2-42AD-9224-FE18523FA9A7}"/>
              </a:ext>
            </a:extLst>
          </p:cNvPr>
          <p:cNvSpPr/>
          <p:nvPr/>
        </p:nvSpPr>
        <p:spPr>
          <a:xfrm>
            <a:off x="6458952" y="3926865"/>
            <a:ext cx="334509" cy="2546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</p:spTree>
    <p:extLst>
      <p:ext uri="{BB962C8B-B14F-4D97-AF65-F5344CB8AC3E}">
        <p14:creationId xmlns:p14="http://schemas.microsoft.com/office/powerpoint/2010/main" val="3173791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D0F796-E582-4FC7-B90E-AE9FF3FD2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26" y="0"/>
            <a:ext cx="12176388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7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0F58E65D-A032-457C-A01D-70CAF5CB3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53" y="179622"/>
            <a:ext cx="8622093" cy="58772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64F496-D060-4A9C-907F-CF292A7CE9FD}"/>
              </a:ext>
            </a:extLst>
          </p:cNvPr>
          <p:cNvSpPr/>
          <p:nvPr/>
        </p:nvSpPr>
        <p:spPr>
          <a:xfrm>
            <a:off x="2051720" y="5949280"/>
            <a:ext cx="4769254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عناصر القصة ( الزمان- المكان – الشخصيات – مشكلة وحلها)</a:t>
            </a:r>
            <a:endParaRPr lang="en-US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4C0776A-5578-4ADE-A2AE-18AA33928142}"/>
              </a:ext>
            </a:extLst>
          </p:cNvPr>
          <p:cNvSpPr/>
          <p:nvPr/>
        </p:nvSpPr>
        <p:spPr>
          <a:xfrm>
            <a:off x="478135" y="332656"/>
            <a:ext cx="2249802" cy="47419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554"/>
              </a:spcAft>
            </a:pPr>
            <a:r>
              <a:rPr lang="ar-AE" sz="2215" b="1" dirty="0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كتابة قصة </a:t>
            </a:r>
            <a:endParaRPr lang="en-US" sz="2492" b="1" dirty="0">
              <a:solidFill>
                <a:srgbClr val="00B05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68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F45BA3-29D8-4BAB-B125-08DE1CEB9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13593" r="55000" b="18595"/>
          <a:stretch/>
        </p:blipFill>
        <p:spPr>
          <a:xfrm>
            <a:off x="431540" y="332656"/>
            <a:ext cx="8280920" cy="637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64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2F95B1-FB36-4139-BB11-6EAFDB89D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13" t="13809" r="55000" b="18873"/>
          <a:stretch/>
        </p:blipFill>
        <p:spPr>
          <a:xfrm>
            <a:off x="395536" y="404664"/>
            <a:ext cx="8352928" cy="615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06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A0F6D9E-212B-4353-AA25-E8DDE8CBA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431540" y="404664"/>
            <a:ext cx="8280920" cy="597666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9D3D212-FA1E-4464-95D7-523456BA8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89" y="963395"/>
            <a:ext cx="1115665" cy="2228283"/>
          </a:xfrm>
          <a:prstGeom prst="rect">
            <a:avLst/>
          </a:prstGeom>
        </p:spPr>
      </p:pic>
      <p:sp>
        <p:nvSpPr>
          <p:cNvPr id="4" name="مربع نص 5">
            <a:extLst>
              <a:ext uri="{FF2B5EF4-FFF2-40B4-BE49-F238E27FC236}">
                <a16:creationId xmlns:a16="http://schemas.microsoft.com/office/drawing/2014/main" id="{823B5892-4488-4B90-8080-E0737C74434D}"/>
              </a:ext>
            </a:extLst>
          </p:cNvPr>
          <p:cNvSpPr txBox="1"/>
          <p:nvPr/>
        </p:nvSpPr>
        <p:spPr>
          <a:xfrm>
            <a:off x="2966699" y="436973"/>
            <a:ext cx="5594428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pPr algn="r"/>
            <a:r>
              <a:rPr lang="ar-AE" sz="5400" dirty="0">
                <a:solidFill>
                  <a:srgbClr val="730950"/>
                </a:solidFill>
                <a:cs typeface="(AH) Manal Black" pitchFamily="2" charset="-78"/>
              </a:rPr>
              <a:t>بطاقة الخروج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EC0B2A1-5CF5-4D6F-9ADF-F1B2CE1FF1C4}"/>
              </a:ext>
            </a:extLst>
          </p:cNvPr>
          <p:cNvSpPr txBox="1"/>
          <p:nvPr/>
        </p:nvSpPr>
        <p:spPr>
          <a:xfrm>
            <a:off x="3034392" y="1520885"/>
            <a:ext cx="5345884" cy="1569660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pPr algn="r"/>
            <a:r>
              <a:rPr lang="ar-AE" sz="5400" dirty="0">
                <a:solidFill>
                  <a:srgbClr val="730950"/>
                </a:solidFill>
                <a:cs typeface="(AH) Manal Black" pitchFamily="2" charset="-78"/>
              </a:rPr>
              <a:t> </a:t>
            </a:r>
            <a:r>
              <a:rPr lang="ar-AE" sz="4800" dirty="0">
                <a:solidFill>
                  <a:srgbClr val="063819"/>
                </a:solidFill>
                <a:cs typeface="(AH) Manal Black" pitchFamily="2" charset="-78"/>
              </a:rPr>
              <a:t>اضغط على الرابط ، واختبر معلوماتك ..</a:t>
            </a:r>
            <a:endParaRPr lang="ar-AE" sz="5400" dirty="0">
              <a:solidFill>
                <a:srgbClr val="063819"/>
              </a:solidFill>
              <a:cs typeface="(AH) Manal Black" pitchFamily="2" charset="-78"/>
            </a:endParaRPr>
          </a:p>
        </p:txBody>
      </p:sp>
      <p:sp>
        <p:nvSpPr>
          <p:cNvPr id="6" name="Right Arrow 3">
            <a:extLst>
              <a:ext uri="{FF2B5EF4-FFF2-40B4-BE49-F238E27FC236}">
                <a16:creationId xmlns:a16="http://schemas.microsoft.com/office/drawing/2014/main" id="{01264E0D-D127-476E-AC50-CE633902D8FF}"/>
              </a:ext>
            </a:extLst>
          </p:cNvPr>
          <p:cNvSpPr/>
          <p:nvPr/>
        </p:nvSpPr>
        <p:spPr>
          <a:xfrm>
            <a:off x="1691680" y="3251128"/>
            <a:ext cx="1951631" cy="1023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CDA0AA-D7B2-440F-BF80-EFF03D4D270A}"/>
              </a:ext>
            </a:extLst>
          </p:cNvPr>
          <p:cNvSpPr txBox="1"/>
          <p:nvPr/>
        </p:nvSpPr>
        <p:spPr>
          <a:xfrm>
            <a:off x="3643311" y="3448193"/>
            <a:ext cx="4576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https://wordwall.net/ar/resource/1925922</a:t>
            </a:r>
          </a:p>
        </p:txBody>
      </p:sp>
    </p:spTree>
    <p:extLst>
      <p:ext uri="{BB962C8B-B14F-4D97-AF65-F5344CB8AC3E}">
        <p14:creationId xmlns:p14="http://schemas.microsoft.com/office/powerpoint/2010/main" val="38736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-355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32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C9852EC0-1A27-473F-8CF2-3A1AAF16E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8C92204-3D6F-436E-87F8-C124F2690494}"/>
              </a:ext>
            </a:extLst>
          </p:cNvPr>
          <p:cNvSpPr/>
          <p:nvPr/>
        </p:nvSpPr>
        <p:spPr>
          <a:xfrm>
            <a:off x="2681063" y="1431488"/>
            <a:ext cx="5441768" cy="4870289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65F202-7091-43CC-8DA6-DC8D885113DA}"/>
              </a:ext>
            </a:extLst>
          </p:cNvPr>
          <p:cNvSpPr/>
          <p:nvPr/>
        </p:nvSpPr>
        <p:spPr>
          <a:xfrm>
            <a:off x="3235374" y="1742189"/>
            <a:ext cx="4408579" cy="6200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r" rtl="1"/>
            <a:r>
              <a:rPr lang="ar-BH" sz="3429" u="sng" dirty="0">
                <a:solidFill>
                  <a:srgbClr val="FF0000"/>
                </a:solidFill>
                <a:cs typeface="(AH) Manal Black" pitchFamily="2" charset="-78"/>
              </a:rPr>
              <a:t>* هَل حَقَقّنا </a:t>
            </a:r>
            <a:r>
              <a:rPr lang="ar-BH" sz="3429" u="sng" dirty="0">
                <a:cs typeface="(AH) Manal Black" pitchFamily="2" charset="-78"/>
              </a:rPr>
              <a:t>أهْداف درِس الْيَوْم: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AD1778-2AFA-4A73-9501-1FD47095A599}"/>
              </a:ext>
            </a:extLst>
          </p:cNvPr>
          <p:cNvSpPr/>
          <p:nvPr/>
        </p:nvSpPr>
        <p:spPr>
          <a:xfrm>
            <a:off x="2807772" y="3018705"/>
            <a:ext cx="5315059" cy="24475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sz="1286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 </a:t>
            </a:r>
            <a:r>
              <a:rPr lang="ar-BH" sz="4714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3857" dirty="0"/>
              <a:t> </a:t>
            </a:r>
            <a:r>
              <a:rPr lang="ar-BH" sz="3429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هَل</a:t>
            </a:r>
            <a:r>
              <a:rPr lang="ar-AE" sz="3857" dirty="0"/>
              <a:t> </a:t>
            </a:r>
            <a:r>
              <a:rPr lang="ar-BH" sz="3429" dirty="0">
                <a:latin typeface="Calibri" panose="020F0502020204030204" pitchFamily="34" charset="0"/>
                <a:cs typeface="(AH) Manal Black" pitchFamily="2" charset="-78"/>
              </a:rPr>
              <a:t>تَعَلَّمنا كَيَف نَكْتُب </a:t>
            </a:r>
            <a:r>
              <a:rPr lang="ar-AE" sz="3429" dirty="0">
                <a:latin typeface="Calibri" panose="020F0502020204030204" pitchFamily="34" charset="0"/>
                <a:cs typeface="(AH) Manal Black" pitchFamily="2" charset="-78"/>
              </a:rPr>
              <a:t>قصة</a:t>
            </a:r>
            <a:r>
              <a:rPr lang="ar-BH" sz="3429" dirty="0">
                <a:latin typeface="Calibri" panose="020F0502020204030204" pitchFamily="34" charset="0"/>
                <a:cs typeface="(AH) Manal Black" pitchFamily="2" charset="-78"/>
              </a:rPr>
              <a:t> </a:t>
            </a:r>
          </a:p>
          <a:p>
            <a:pPr algn="ctr" rtl="1">
              <a:lnSpc>
                <a:spcPct val="200000"/>
              </a:lnSpc>
            </a:pPr>
            <a:r>
              <a:rPr lang="ar-BH" sz="3429" dirty="0">
                <a:latin typeface="Calibri" panose="020F0502020204030204" pitchFamily="34" charset="0"/>
                <a:cs typeface="(AH) Manal Black" pitchFamily="2" charset="-78"/>
              </a:rPr>
              <a:t>يا مُبدعين ؟</a:t>
            </a:r>
            <a:endParaRPr lang="en-US" sz="3429" dirty="0"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C771D1F-063E-43E3-836C-BEFE20AE6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60" y="4186874"/>
            <a:ext cx="3401786" cy="2721429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1C3E4A8-5443-444A-A239-9518457B8E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" y="5352208"/>
            <a:ext cx="704986" cy="494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E95D73BE-6194-446D-B540-66536295E3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" y="887455"/>
            <a:ext cx="692449" cy="494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570CBE92-3E8B-4012-B0CA-F3E3776DE6C4}"/>
              </a:ext>
            </a:extLst>
          </p:cNvPr>
          <p:cNvGraphicFramePr>
            <a:graphicFrameLocks noGrp="1"/>
          </p:cNvGraphicFramePr>
          <p:nvPr/>
        </p:nvGraphicFramePr>
        <p:xfrm>
          <a:off x="62971" y="875266"/>
          <a:ext cx="725751" cy="59827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7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94198">
                <a:tc>
                  <a:txBody>
                    <a:bodyPr/>
                    <a:lstStyle/>
                    <a:p>
                      <a:pPr algn="ctr" rtl="1"/>
                      <a:r>
                        <a:rPr lang="ar-BH" sz="1300" dirty="0">
                          <a:cs typeface="(AH) Manal Black" pitchFamily="2" charset="-78"/>
                        </a:rPr>
                        <a:t>خريطة الْحِصَّة</a:t>
                      </a:r>
                      <a:endParaRPr lang="en-US" sz="13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94198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التَّرحيب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التاريخ+ القوانين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السَّطر الْإملائي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عِرْض </a:t>
                      </a:r>
                      <a:r>
                        <a:rPr lang="ar-BH" sz="1400" dirty="0" err="1">
                          <a:cs typeface="(AH) Manal Black" pitchFamily="2" charset="-78"/>
                        </a:rPr>
                        <a:t>الذَّرس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494198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الْأَنْشِطة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عبر عن شعورك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898412"/>
                  </a:ext>
                </a:extLst>
              </a:tr>
              <a:tr h="494198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التَّواصل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6DF82D3-8CBE-46C9-8061-62D25C69CF1F}"/>
              </a:ext>
            </a:extLst>
          </p:cNvPr>
          <p:cNvSpPr/>
          <p:nvPr/>
        </p:nvSpPr>
        <p:spPr>
          <a:xfrm>
            <a:off x="2530961" y="6447673"/>
            <a:ext cx="6055678" cy="751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571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000" dirty="0"/>
              <a:t>  </a:t>
            </a:r>
            <a:r>
              <a:rPr lang="ar-BH" sz="1714" u="sng" dirty="0">
                <a:latin typeface="Calibri" panose="020F0502020204030204" pitchFamily="34" charset="0"/>
                <a:cs typeface="(AH) Manal Black" pitchFamily="2" charset="-78"/>
              </a:rPr>
              <a:t>ينشئُ نُصوصًا مَقْروءَةً </a:t>
            </a:r>
            <a:r>
              <a:rPr lang="ar-BH" sz="2571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BH" sz="1714" u="sng" dirty="0">
                <a:latin typeface="Calibri" panose="020F0502020204030204" pitchFamily="34" charset="0"/>
                <a:cs typeface="(AH) Manal Black" pitchFamily="2" charset="-78"/>
              </a:rPr>
              <a:t> يكتب فقرةً مضمنًا إياها جُمْلَةً رئيسية، تفاصيل داعمة، وخاتمة.</a:t>
            </a:r>
            <a:endParaRPr lang="en-US" sz="1429" u="sng" dirty="0"/>
          </a:p>
        </p:txBody>
      </p:sp>
    </p:spTree>
    <p:extLst>
      <p:ext uri="{BB962C8B-B14F-4D97-AF65-F5344CB8AC3E}">
        <p14:creationId xmlns:p14="http://schemas.microsoft.com/office/powerpoint/2010/main" val="2517426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35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1" grpId="1" build="allAtOnce"/>
      <p:bldP spid="11" grpId="2" build="allAtOnce"/>
      <p:bldP spid="11" grpId="3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6C26ECF6-7D42-4627-8FA8-F2054351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4201F8-CA81-4768-AAA8-23B56E417DE1}"/>
              </a:ext>
            </a:extLst>
          </p:cNvPr>
          <p:cNvSpPr/>
          <p:nvPr/>
        </p:nvSpPr>
        <p:spPr>
          <a:xfrm>
            <a:off x="831187" y="806132"/>
            <a:ext cx="7481628" cy="5245737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113DC-54FB-4BC2-A77E-BA75D3FF4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10" y="806132"/>
            <a:ext cx="7481627" cy="524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0DBC3A-C96D-474E-9662-749AEFFFC079}"/>
              </a:ext>
            </a:extLst>
          </p:cNvPr>
          <p:cNvSpPr txBox="1"/>
          <p:nvPr/>
        </p:nvSpPr>
        <p:spPr>
          <a:xfrm>
            <a:off x="3069944" y="962994"/>
            <a:ext cx="4909634" cy="62004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عَبِّر عَنْ شُعورَك يا بَطَل</a:t>
            </a:r>
            <a:r>
              <a:rPr lang="en-US" sz="3429" u="sng" dirty="0">
                <a:cs typeface="(AH) Manal Black" pitchFamily="2" charset="-78"/>
              </a:rPr>
              <a:t>:</a:t>
            </a:r>
            <a:endParaRPr lang="en-US" sz="3857" u="sng" dirty="0">
              <a:cs typeface="(AH) Manal Black" pitchFamily="2" charset="-78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5C1297-E597-42EC-AAD6-3E98D02EE6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" y="5804689"/>
            <a:ext cx="704986" cy="607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693D3362-4E4C-4BA0-A84A-6D11C2199B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" y="887455"/>
            <a:ext cx="692449" cy="494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4BA02B7E-6644-402D-A5F5-AC012FEDD46A}"/>
              </a:ext>
            </a:extLst>
          </p:cNvPr>
          <p:cNvGraphicFramePr>
            <a:graphicFrameLocks noGrp="1"/>
          </p:cNvGraphicFramePr>
          <p:nvPr/>
        </p:nvGraphicFramePr>
        <p:xfrm>
          <a:off x="62971" y="853803"/>
          <a:ext cx="725751" cy="59827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7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94198">
                <a:tc>
                  <a:txBody>
                    <a:bodyPr/>
                    <a:lstStyle/>
                    <a:p>
                      <a:pPr algn="ctr" rtl="1"/>
                      <a:r>
                        <a:rPr lang="ar-BH" sz="1300" dirty="0">
                          <a:cs typeface="(AH) Manal Black" pitchFamily="2" charset="-78"/>
                        </a:rPr>
                        <a:t>خريطة الْحِصَّة</a:t>
                      </a:r>
                      <a:endParaRPr lang="en-US" sz="13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94198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التَّرحيب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التاريخ+ القوانين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السَّطر الْإملائي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عِرْض </a:t>
                      </a:r>
                      <a:r>
                        <a:rPr lang="ar-BH" sz="1400" dirty="0" err="1">
                          <a:cs typeface="(AH) Manal Black" pitchFamily="2" charset="-78"/>
                        </a:rPr>
                        <a:t>الذَّرس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494198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الْأَنْشِطة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عبر عن شعورك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898412"/>
                  </a:ext>
                </a:extLst>
              </a:tr>
              <a:tr h="494198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التَّواصل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4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297"/>
          </a:xfrm>
          <a:prstGeom prst="rect">
            <a:avLst/>
          </a:prstGeom>
        </p:spPr>
      </p:pic>
      <p:sp>
        <p:nvSpPr>
          <p:cNvPr id="3" name="مخطط انسيابي: معالجة متعاقبة 2"/>
          <p:cNvSpPr/>
          <p:nvPr/>
        </p:nvSpPr>
        <p:spPr>
          <a:xfrm>
            <a:off x="2743200" y="2209800"/>
            <a:ext cx="3581400" cy="1600200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8000" dirty="0"/>
              <a:t>شُكراً لكم </a:t>
            </a:r>
          </a:p>
        </p:txBody>
      </p:sp>
    </p:spTree>
    <p:extLst>
      <p:ext uri="{BB962C8B-B14F-4D97-AF65-F5344CB8AC3E}">
        <p14:creationId xmlns:p14="http://schemas.microsoft.com/office/powerpoint/2010/main" val="93872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E832E1-AA51-4932-965D-F87777114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0" t="10902" r="15133" b="16139"/>
          <a:stretch/>
        </p:blipFill>
        <p:spPr>
          <a:xfrm>
            <a:off x="0" y="114535"/>
            <a:ext cx="9219416" cy="6227878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5E8A7F57-7F00-49F1-8353-5E819259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38" t="50903" r="41499" b="9922"/>
          <a:stretch/>
        </p:blipFill>
        <p:spPr>
          <a:xfrm>
            <a:off x="5863389" y="3697705"/>
            <a:ext cx="3356027" cy="285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9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FDCB7A8-8AE4-44AC-9367-B33907957B30}"/>
              </a:ext>
            </a:extLst>
          </p:cNvPr>
          <p:cNvSpPr/>
          <p:nvPr/>
        </p:nvSpPr>
        <p:spPr>
          <a:xfrm>
            <a:off x="913801" y="620688"/>
            <a:ext cx="7316397" cy="540060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الاستيعاب_تحديد عناصر القصة - الصف الأول - قراءة النصوص الأدبية - YouTube">
            <a:hlinkClick r:id="" action="ppaction://media"/>
            <a:extLst>
              <a:ext uri="{FF2B5EF4-FFF2-40B4-BE49-F238E27FC236}">
                <a16:creationId xmlns:a16="http://schemas.microsoft.com/office/drawing/2014/main" id="{87C046B8-108A-48A7-AFE4-320943B72E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340768"/>
            <a:ext cx="7186590" cy="404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2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A6A2169C-3F57-4ACC-A4A6-D14859241ED0}"/>
              </a:ext>
            </a:extLst>
          </p:cNvPr>
          <p:cNvSpPr/>
          <p:nvPr/>
        </p:nvSpPr>
        <p:spPr>
          <a:xfrm>
            <a:off x="683568" y="980728"/>
            <a:ext cx="7488832" cy="4536504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كتابة القصة .</a:t>
            </a:r>
            <a:endParaRPr lang="en-US" sz="13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55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C9852EC0-1A27-473F-8CF2-3A1AAF16E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8C92204-3D6F-436E-87F8-C124F2690494}"/>
              </a:ext>
            </a:extLst>
          </p:cNvPr>
          <p:cNvSpPr/>
          <p:nvPr/>
        </p:nvSpPr>
        <p:spPr>
          <a:xfrm>
            <a:off x="1359226" y="1626180"/>
            <a:ext cx="5441768" cy="4870289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65F202-7091-43CC-8DA6-DC8D885113DA}"/>
              </a:ext>
            </a:extLst>
          </p:cNvPr>
          <p:cNvSpPr/>
          <p:nvPr/>
        </p:nvSpPr>
        <p:spPr>
          <a:xfrm>
            <a:off x="5952136" y="219521"/>
            <a:ext cx="2951449" cy="6200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r" rtl="1"/>
            <a:r>
              <a:rPr lang="ar-BH" sz="3429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أهْداف درِس الْيَوْم: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AD1778-2AFA-4A73-9501-1FD47095A599}"/>
              </a:ext>
            </a:extLst>
          </p:cNvPr>
          <p:cNvSpPr/>
          <p:nvPr/>
        </p:nvSpPr>
        <p:spPr>
          <a:xfrm>
            <a:off x="1534421" y="2961149"/>
            <a:ext cx="5315059" cy="131811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sz="1286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 </a:t>
            </a:r>
            <a:r>
              <a:rPr lang="ar-BH" sz="4714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3857" dirty="0"/>
              <a:t>  </a:t>
            </a:r>
            <a:r>
              <a:rPr lang="ar-BH" sz="3429" dirty="0">
                <a:latin typeface="Calibri" panose="020F0502020204030204" pitchFamily="34" charset="0"/>
                <a:cs typeface="(AH) Manal Black" pitchFamily="2" charset="-78"/>
              </a:rPr>
              <a:t>سَنَتَعّلَّم كَيَف نَكْتُب </a:t>
            </a:r>
            <a:r>
              <a:rPr lang="ar-AE" sz="3429" dirty="0">
                <a:latin typeface="Calibri" panose="020F0502020204030204" pitchFamily="34" charset="0"/>
                <a:cs typeface="(AH) Manal Black" pitchFamily="2" charset="-78"/>
              </a:rPr>
              <a:t>قصة</a:t>
            </a:r>
            <a:r>
              <a:rPr lang="ar-BH" sz="3429" dirty="0">
                <a:latin typeface="Calibri" panose="020F0502020204030204" pitchFamily="34" charset="0"/>
                <a:cs typeface="(AH) Manal Black" pitchFamily="2" charset="-78"/>
              </a:rPr>
              <a:t> قَصيرة</a:t>
            </a:r>
            <a:r>
              <a:rPr lang="en-US" sz="3429" dirty="0">
                <a:latin typeface="Calibri" panose="020F0502020204030204" pitchFamily="34" charset="0"/>
                <a:cs typeface="(AH) Manal Black" pitchFamily="2" charset="-78"/>
              </a:rPr>
              <a:t>.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071AACA-CDBD-430D-A290-691A112B2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" y="2864121"/>
            <a:ext cx="704986" cy="494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B4A0DBD5-B9CD-49C8-B388-E16CE98B6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" y="887455"/>
            <a:ext cx="692449" cy="494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8" name="Table 38">
            <a:extLst>
              <a:ext uri="{FF2B5EF4-FFF2-40B4-BE49-F238E27FC236}">
                <a16:creationId xmlns:a16="http://schemas.microsoft.com/office/drawing/2014/main" id="{7296342D-AD63-4745-9102-3EB3D1B766EF}"/>
              </a:ext>
            </a:extLst>
          </p:cNvPr>
          <p:cNvGraphicFramePr>
            <a:graphicFrameLocks noGrp="1"/>
          </p:cNvGraphicFramePr>
          <p:nvPr/>
        </p:nvGraphicFramePr>
        <p:xfrm>
          <a:off x="62971" y="875266"/>
          <a:ext cx="725751" cy="59827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7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94198">
                <a:tc>
                  <a:txBody>
                    <a:bodyPr/>
                    <a:lstStyle/>
                    <a:p>
                      <a:pPr algn="ctr" rtl="1"/>
                      <a:r>
                        <a:rPr lang="ar-BH" sz="1300" dirty="0">
                          <a:cs typeface="(AH) Manal Black" pitchFamily="2" charset="-78"/>
                        </a:rPr>
                        <a:t>خريطة الْحِصَّة</a:t>
                      </a:r>
                      <a:endParaRPr lang="en-US" sz="13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94198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التَّرحيب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التاريخ+ القوانين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السَّطر الْإملائي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 marL="65314" marR="65314" marT="32657" marB="3265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عِرْض </a:t>
                      </a:r>
                      <a:r>
                        <a:rPr lang="ar-BH" sz="1400" dirty="0" err="1">
                          <a:cs typeface="(AH) Manal Black" pitchFamily="2" charset="-78"/>
                        </a:rPr>
                        <a:t>الذَّرس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494198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الْأَنْشِطة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عبر عن شعورك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898412"/>
                  </a:ext>
                </a:extLst>
              </a:tr>
              <a:tr h="494198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التَّواصل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167152EB-D574-4857-93E7-B0EBF18CC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09" b="94892" l="5484" r="90000">
                        <a14:foregroundMark x1="40968" y1="95430" x2="13871" y2="91398"/>
                        <a14:foregroundMark x1="6774" y1="90054" x2="6774" y2="83871"/>
                        <a14:foregroundMark x1="26452" y1="52419" x2="17097" y2="37366"/>
                        <a14:foregroundMark x1="17097" y1="37366" x2="32903" y2="33065"/>
                        <a14:foregroundMark x1="32903" y1="33065" x2="36452" y2="36828"/>
                        <a14:foregroundMark x1="36452" y1="36828" x2="25161" y2="25269"/>
                        <a14:foregroundMark x1="25161" y1="25269" x2="23871" y2="25269"/>
                        <a14:foregroundMark x1="23871" y1="25269" x2="15806" y2="34140"/>
                        <a14:foregroundMark x1="7742" y1="34409" x2="7742" y2="34409"/>
                        <a14:foregroundMark x1="5484" y1="32796" x2="5484" y2="32796"/>
                        <a14:foregroundMark x1="29355" y1="36022" x2="32903" y2="40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6351" y="2104241"/>
            <a:ext cx="3854026" cy="49018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A371DA-9CFB-427B-8A35-F30FAF008884}"/>
              </a:ext>
            </a:extLst>
          </p:cNvPr>
          <p:cNvSpPr/>
          <p:nvPr/>
        </p:nvSpPr>
        <p:spPr>
          <a:xfrm>
            <a:off x="2754995" y="1889519"/>
            <a:ext cx="2728632" cy="6200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r" rtl="1"/>
            <a:r>
              <a:rPr lang="ar-BH" sz="3429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ماذا سَنَتَعَلَّم الْيَوْم: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D4B8DC-E8DC-44C0-B7B1-7900B47D4217}"/>
              </a:ext>
            </a:extLst>
          </p:cNvPr>
          <p:cNvSpPr/>
          <p:nvPr/>
        </p:nvSpPr>
        <p:spPr>
          <a:xfrm>
            <a:off x="390935" y="6413651"/>
            <a:ext cx="6511719" cy="487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571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000" dirty="0"/>
              <a:t>  </a:t>
            </a:r>
            <a:r>
              <a:rPr lang="ar-BH" sz="1714" u="sng" dirty="0">
                <a:latin typeface="Calibri" panose="020F0502020204030204" pitchFamily="34" charset="0"/>
                <a:cs typeface="(AH) Manal Black" pitchFamily="2" charset="-78"/>
              </a:rPr>
              <a:t>ينشئُ نُصوصًا مَقْروءَةً </a:t>
            </a:r>
            <a:r>
              <a:rPr lang="ar-BH" sz="1714" u="sng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1714" u="sng" dirty="0">
                <a:latin typeface="Calibri" panose="020F0502020204030204" pitchFamily="34" charset="0"/>
                <a:cs typeface="(AH) Manal Black" pitchFamily="2" charset="-78"/>
              </a:rPr>
              <a:t> يكتب فقرةً مضمنًا إياها جُمْلَةً رئيسية، تفاصيل داعمة، وخاتمة.</a:t>
            </a:r>
            <a:r>
              <a:rPr lang="en-US" sz="1429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1429" u="sng" dirty="0"/>
          </a:p>
        </p:txBody>
      </p:sp>
    </p:spTree>
    <p:extLst>
      <p:ext uri="{BB962C8B-B14F-4D97-AF65-F5344CB8AC3E}">
        <p14:creationId xmlns:p14="http://schemas.microsoft.com/office/powerpoint/2010/main" val="388128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2" grpId="1" build="allAtOnce"/>
      <p:bldP spid="12" grpId="2" build="allAtOnce"/>
      <p:bldP spid="12" grpId="3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94C72E-07D5-473C-B4BE-D2CF6D8581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2" b="92070" l="9910" r="89640">
                        <a14:foregroundMark x1="60811" y1="83700" x2="31081" y2="90308"/>
                        <a14:foregroundMark x1="48649" y1="92070" x2="73423" y2="92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8" t="9469" r="16633" b="29036"/>
          <a:stretch/>
        </p:blipFill>
        <p:spPr>
          <a:xfrm>
            <a:off x="0" y="-355837"/>
            <a:ext cx="9331656" cy="7117585"/>
          </a:xfrm>
          <a:prstGeom prst="rect">
            <a:avLst/>
          </a:prstGeom>
        </p:spPr>
      </p:pic>
      <p:sp>
        <p:nvSpPr>
          <p:cNvPr id="7" name="Horizontal Scroll 13">
            <a:extLst>
              <a:ext uri="{FF2B5EF4-FFF2-40B4-BE49-F238E27FC236}">
                <a16:creationId xmlns:a16="http://schemas.microsoft.com/office/drawing/2014/main" id="{8E337A61-0255-487D-B442-32CC1BFB8995}"/>
              </a:ext>
            </a:extLst>
          </p:cNvPr>
          <p:cNvSpPr/>
          <p:nvPr/>
        </p:nvSpPr>
        <p:spPr>
          <a:xfrm>
            <a:off x="1836596" y="366017"/>
            <a:ext cx="4981299" cy="14166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نواتج التعلم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C6F938-8035-45AE-8344-2B73EC6CF9CA}"/>
              </a:ext>
            </a:extLst>
          </p:cNvPr>
          <p:cNvSpPr/>
          <p:nvPr/>
        </p:nvSpPr>
        <p:spPr>
          <a:xfrm>
            <a:off x="1748590" y="1877885"/>
            <a:ext cx="5526506" cy="33447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ـ يكتب المتعلم قصة قصيرة </a:t>
            </a:r>
            <a:r>
              <a:rPr lang="ar-AE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 خلال الصور البسيطة واللَّوحات المصورة  .</a:t>
            </a:r>
            <a:endParaRPr lang="ar-AE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AE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ـ يراجع المتعلم ما يكتبه لتحسين مستوى الكتابة مستخدما علامات الترقيم . 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2629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126410" y="0"/>
            <a:ext cx="2860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كتابة </a:t>
            </a:r>
            <a:r>
              <a:rPr lang="ar-AE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القصة</a:t>
            </a:r>
            <a:endParaRPr lang="ar-S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7" name="رابط كسهم مستقيم 6"/>
          <p:cNvCxnSpPr/>
          <p:nvPr/>
        </p:nvCxnSpPr>
        <p:spPr>
          <a:xfrm rot="10800000">
            <a:off x="928662" y="1571612"/>
            <a:ext cx="328614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 flipV="1">
            <a:off x="5143504" y="1571612"/>
            <a:ext cx="335758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rot="5400000">
            <a:off x="7822429" y="2250273"/>
            <a:ext cx="92869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رابط كسهم مستقيم 20"/>
          <p:cNvCxnSpPr/>
          <p:nvPr/>
        </p:nvCxnSpPr>
        <p:spPr>
          <a:xfrm rot="5400000">
            <a:off x="3715538" y="2999578"/>
            <a:ext cx="185738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رابط كسهم مستقيم 21"/>
          <p:cNvCxnSpPr/>
          <p:nvPr/>
        </p:nvCxnSpPr>
        <p:spPr>
          <a:xfrm rot="5400000">
            <a:off x="-606461" y="3606801"/>
            <a:ext cx="335758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مستطيل 22"/>
          <p:cNvSpPr/>
          <p:nvPr/>
        </p:nvSpPr>
        <p:spPr>
          <a:xfrm>
            <a:off x="4999916" y="2928934"/>
            <a:ext cx="414408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مرحلة قبل </a:t>
            </a:r>
            <a:r>
              <a:rPr lang="ar-SA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الكتابة</a:t>
            </a:r>
          </a:p>
        </p:txBody>
      </p:sp>
      <p:sp>
        <p:nvSpPr>
          <p:cNvPr id="24" name="مستطيل 23"/>
          <p:cNvSpPr/>
          <p:nvPr/>
        </p:nvSpPr>
        <p:spPr>
          <a:xfrm>
            <a:off x="2786050" y="4143380"/>
            <a:ext cx="321434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مرحلة الكتابة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0" y="5500702"/>
            <a:ext cx="476765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مرحلة ما بعد الكتابة</a:t>
            </a: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945027" y="1675209"/>
            <a:ext cx="1016818" cy="13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3428992" y="2500306"/>
            <a:ext cx="221457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571536" y="3000372"/>
            <a:ext cx="335758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مستطيل 31"/>
          <p:cNvSpPr/>
          <p:nvPr/>
        </p:nvSpPr>
        <p:spPr>
          <a:xfrm>
            <a:off x="4143372" y="1285860"/>
            <a:ext cx="4357718" cy="428628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مستطيل 32"/>
          <p:cNvSpPr/>
          <p:nvPr/>
        </p:nvSpPr>
        <p:spPr>
          <a:xfrm>
            <a:off x="857224" y="1285860"/>
            <a:ext cx="3357586" cy="428628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071934" y="0"/>
            <a:ext cx="5072066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مرحلة قبل الكتابة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4071934" y="928670"/>
            <a:ext cx="5072066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تحديد الفكرة العامة </a:t>
            </a:r>
          </a:p>
          <a:p>
            <a:pPr algn="ctr"/>
            <a:r>
              <a:rPr lang="ar-S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تحديد الأفكار الفرعية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071934" y="2643182"/>
            <a:ext cx="5072066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مرحلة الكتابة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071934" y="3500438"/>
            <a:ext cx="5072066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1-كتابة  مسودة</a:t>
            </a:r>
          </a:p>
          <a:p>
            <a:pPr algn="ctr"/>
            <a:r>
              <a:rPr lang="ar-S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2- جملة </a:t>
            </a:r>
            <a:r>
              <a:rPr lang="ar-SA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مفتاحية</a:t>
            </a:r>
            <a:r>
              <a:rPr lang="ar-S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مع إضافة جمل داعمة  </a:t>
            </a:r>
          </a:p>
          <a:p>
            <a:pPr algn="ctr"/>
            <a:endParaRPr lang="ar-SA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0" y="0"/>
            <a:ext cx="4000496" cy="17543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مرحلة ما بعد الكتابة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0" y="1785926"/>
            <a:ext cx="4000496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1- المراجعة </a:t>
            </a:r>
          </a:p>
          <a:p>
            <a:pPr algn="ctr"/>
            <a:r>
              <a:rPr lang="ar-SA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2- التدقيق الإملائي والنحوي وعلامات الترقيم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255</TotalTime>
  <Words>303</Words>
  <Application>Microsoft Office PowerPoint</Application>
  <PresentationFormat>On-screen Show (4:3)</PresentationFormat>
  <Paragraphs>83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(AH) Manal Black</vt:lpstr>
      <vt:lpstr>Arial</vt:lpstr>
      <vt:lpstr>Calibri</vt:lpstr>
      <vt:lpstr>Garamond</vt:lpstr>
      <vt:lpstr>Sakkal Majalla</vt:lpstr>
      <vt:lpstr>Tw Cen MT</vt:lpstr>
      <vt:lpstr>Organic</vt:lpstr>
      <vt:lpstr>كتابة قصة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كتابة فقرة</dc:title>
  <dc:creator>khalilalqam</dc:creator>
  <cp:lastModifiedBy>RANIA MOHAMMED NASSR</cp:lastModifiedBy>
  <cp:revision>86</cp:revision>
  <dcterms:created xsi:type="dcterms:W3CDTF">2018-10-19T19:41:38Z</dcterms:created>
  <dcterms:modified xsi:type="dcterms:W3CDTF">2021-01-22T14:03:24Z</dcterms:modified>
</cp:coreProperties>
</file>