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1643" r:id="rId2"/>
    <p:sldId id="1644" r:id="rId3"/>
    <p:sldId id="410" r:id="rId4"/>
    <p:sldId id="289" r:id="rId5"/>
    <p:sldId id="291" r:id="rId6"/>
    <p:sldId id="287" r:id="rId7"/>
    <p:sldId id="293" r:id="rId8"/>
    <p:sldId id="286" r:id="rId9"/>
    <p:sldId id="274" r:id="rId10"/>
    <p:sldId id="275" r:id="rId11"/>
    <p:sldId id="276" r:id="rId12"/>
    <p:sldId id="277" r:id="rId13"/>
    <p:sldId id="259" r:id="rId14"/>
    <p:sldId id="257" r:id="rId15"/>
    <p:sldId id="258" r:id="rId16"/>
    <p:sldId id="318" r:id="rId17"/>
    <p:sldId id="290" r:id="rId18"/>
    <p:sldId id="1646" r:id="rId19"/>
    <p:sldId id="1647" r:id="rId20"/>
    <p:sldId id="284" r:id="rId21"/>
    <p:sldId id="264" r:id="rId22"/>
    <p:sldId id="285" r:id="rId23"/>
    <p:sldId id="260" r:id="rId24"/>
    <p:sldId id="636" r:id="rId25"/>
    <p:sldId id="292" r:id="rId26"/>
    <p:sldId id="597" r:id="rId27"/>
    <p:sldId id="604" r:id="rId28"/>
    <p:sldId id="335" r:id="rId29"/>
    <p:sldId id="1651" r:id="rId30"/>
    <p:sldId id="1652" r:id="rId31"/>
    <p:sldId id="1653" r:id="rId32"/>
    <p:sldId id="1656" r:id="rId33"/>
    <p:sldId id="1650" r:id="rId34"/>
    <p:sldId id="624" r:id="rId35"/>
    <p:sldId id="1648" r:id="rId36"/>
    <p:sldId id="1649" r:id="rId37"/>
    <p:sldId id="1657" r:id="rId38"/>
    <p:sldId id="1658" r:id="rId39"/>
    <p:sldId id="1659" r:id="rId40"/>
    <p:sldId id="1660" r:id="rId41"/>
    <p:sldId id="1661" r:id="rId42"/>
    <p:sldId id="1662" r:id="rId43"/>
    <p:sldId id="1663" r:id="rId44"/>
    <p:sldId id="1664" r:id="rId45"/>
    <p:sldId id="319" r:id="rId46"/>
    <p:sldId id="317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35" d="100"/>
          <a:sy n="35" d="100"/>
        </p:scale>
        <p:origin x="71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64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5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1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8295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02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6810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59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04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20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6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6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3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7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27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A69AB58-0383-4EB4-A23A-92188B1C23B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EA10DEE-AE76-46FE-9F48-1CCD38E20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19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7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47296" y="47297"/>
            <a:ext cx="12191999" cy="68579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531E61-BCA1-4E08-8D24-D2FCBA1E3D59}"/>
              </a:ext>
            </a:extLst>
          </p:cNvPr>
          <p:cNvSpPr txBox="1">
            <a:spLocks/>
          </p:cNvSpPr>
          <p:nvPr/>
        </p:nvSpPr>
        <p:spPr>
          <a:xfrm>
            <a:off x="2205035" y="4837044"/>
            <a:ext cx="7781930" cy="150784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defRPr/>
            </a:pPr>
            <a:r>
              <a:rPr lang="ar-AE" sz="6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اللغة العربية - الصّف الثاني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ED16BDB-AC70-49A3-83C1-D6E271A31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27" y="401501"/>
            <a:ext cx="2205729" cy="2195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F00CD-970C-42B8-BF56-77F0AC258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2351" y="553901"/>
            <a:ext cx="2195926" cy="2195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A7909-A746-4C59-8F20-305261453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6173" y="962574"/>
            <a:ext cx="2205729" cy="13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93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18" y="195987"/>
            <a:ext cx="5305425" cy="522193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95D4E9F-0001-4E37-AD23-74B1F8594C22}"/>
              </a:ext>
            </a:extLst>
          </p:cNvPr>
          <p:cNvSpPr txBox="1"/>
          <p:nvPr/>
        </p:nvSpPr>
        <p:spPr>
          <a:xfrm>
            <a:off x="6345926" y="2778039"/>
            <a:ext cx="58263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أينَ يَقِفُ الأرنبُ ؟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3D53613-27A6-4680-9146-E238CD8E83D3}"/>
              </a:ext>
            </a:extLst>
          </p:cNvPr>
          <p:cNvSpPr txBox="1"/>
          <p:nvPr/>
        </p:nvSpPr>
        <p:spPr>
          <a:xfrm>
            <a:off x="1338570" y="5417923"/>
            <a:ext cx="106097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AE" altLang="en-US" sz="96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يقفُ الأرنبُ </a:t>
            </a: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أمَامَ</a:t>
            </a:r>
            <a:r>
              <a:rPr lang="ar-SA" altLang="en-US" sz="96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alt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الشَجَرَةِ</a:t>
            </a:r>
            <a:endParaRPr lang="en-US" alt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1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9" y="572101"/>
            <a:ext cx="5114925" cy="492442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8872CA9-02AE-4A62-82C6-79DEF787FBD1}"/>
              </a:ext>
            </a:extLst>
          </p:cNvPr>
          <p:cNvSpPr txBox="1"/>
          <p:nvPr/>
        </p:nvSpPr>
        <p:spPr>
          <a:xfrm>
            <a:off x="7448364" y="2742528"/>
            <a:ext cx="40580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أينَ </a:t>
            </a:r>
            <a:r>
              <a:rPr lang="ar-AE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توجد </a:t>
            </a: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الدمية؟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D068830-44F0-4D37-A6B6-4B734B146F8D}"/>
              </a:ext>
            </a:extLst>
          </p:cNvPr>
          <p:cNvSpPr txBox="1"/>
          <p:nvPr/>
        </p:nvSpPr>
        <p:spPr>
          <a:xfrm>
            <a:off x="649356" y="5288340"/>
            <a:ext cx="112061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AE" altLang="en-US" sz="96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توجد الدُّمية </a:t>
            </a: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تَحتَ</a:t>
            </a:r>
            <a:r>
              <a:rPr lang="ar-SA" altLang="en-US" sz="96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alt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الطاوِلَــة</a:t>
            </a:r>
            <a:endParaRPr lang="en-US" alt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28" y="197281"/>
            <a:ext cx="5076825" cy="50292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AD26E26-1AED-4A84-9FBF-C7F0B97C419A}"/>
              </a:ext>
            </a:extLst>
          </p:cNvPr>
          <p:cNvSpPr txBox="1"/>
          <p:nvPr/>
        </p:nvSpPr>
        <p:spPr>
          <a:xfrm>
            <a:off x="6989549" y="2786917"/>
            <a:ext cx="456409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أينَ</a:t>
            </a:r>
            <a:r>
              <a:rPr lang="ar-AE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تجلس</a:t>
            </a: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الدميةُ؟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0CF139C-5B02-48DB-AEA8-5B5F51282F1B}"/>
              </a:ext>
            </a:extLst>
          </p:cNvPr>
          <p:cNvSpPr txBox="1"/>
          <p:nvPr/>
        </p:nvSpPr>
        <p:spPr>
          <a:xfrm>
            <a:off x="939760" y="5091059"/>
            <a:ext cx="111266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AE" altLang="en-US" sz="96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تجلسُ الدميةُ </a:t>
            </a: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فَوقَ</a:t>
            </a:r>
            <a:r>
              <a:rPr lang="ar-SA" altLang="en-US" sz="96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alt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الطاوِلَـةِ</a:t>
            </a:r>
            <a:endParaRPr lang="en-US" alt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6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34" y="130175"/>
            <a:ext cx="5706354" cy="5254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1" y="5752729"/>
            <a:ext cx="5957887" cy="975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46175" cy="5299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25" y="5752729"/>
            <a:ext cx="5381625" cy="1076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Explosion 2 2">
            <a:extLst>
              <a:ext uri="{FF2B5EF4-FFF2-40B4-BE49-F238E27FC236}">
                <a16:creationId xmlns:a16="http://schemas.microsoft.com/office/drawing/2014/main" id="{4D86AE80-BBEE-4BBE-84A8-469638D8ED04}"/>
              </a:ext>
            </a:extLst>
          </p:cNvPr>
          <p:cNvSpPr/>
          <p:nvPr/>
        </p:nvSpPr>
        <p:spPr>
          <a:xfrm rot="877006">
            <a:off x="4027881" y="-122826"/>
            <a:ext cx="4339441" cy="260252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69BF4CD-BA28-4E5D-9A06-9CA70466C1CF}"/>
              </a:ext>
            </a:extLst>
          </p:cNvPr>
          <p:cNvSpPr txBox="1"/>
          <p:nvPr/>
        </p:nvSpPr>
        <p:spPr>
          <a:xfrm>
            <a:off x="5119217" y="842706"/>
            <a:ext cx="19535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أينَ؟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4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247" y="382672"/>
            <a:ext cx="5526254" cy="4739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5511800"/>
            <a:ext cx="5511800" cy="107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9" y="471448"/>
            <a:ext cx="5420187" cy="4881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99" y="5644965"/>
            <a:ext cx="5613400" cy="107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Explosion 2 2">
            <a:extLst>
              <a:ext uri="{FF2B5EF4-FFF2-40B4-BE49-F238E27FC236}">
                <a16:creationId xmlns:a16="http://schemas.microsoft.com/office/drawing/2014/main" id="{D22C6DFC-2E8D-4445-AFBA-665108247748}"/>
              </a:ext>
            </a:extLst>
          </p:cNvPr>
          <p:cNvSpPr/>
          <p:nvPr/>
        </p:nvSpPr>
        <p:spPr>
          <a:xfrm rot="877006">
            <a:off x="4016704" y="10339"/>
            <a:ext cx="4339441" cy="260252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763124C-2321-488F-A6E3-221C1C1C75D3}"/>
              </a:ext>
            </a:extLst>
          </p:cNvPr>
          <p:cNvSpPr txBox="1"/>
          <p:nvPr/>
        </p:nvSpPr>
        <p:spPr>
          <a:xfrm>
            <a:off x="5119217" y="842706"/>
            <a:ext cx="19535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أينَ؟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8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472" y="33336"/>
            <a:ext cx="5474119" cy="5177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1" y="5672931"/>
            <a:ext cx="5778499" cy="1185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8" y="33336"/>
            <a:ext cx="5912724" cy="5301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39596"/>
            <a:ext cx="6096000" cy="1185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Explosion 2 2">
            <a:extLst>
              <a:ext uri="{FF2B5EF4-FFF2-40B4-BE49-F238E27FC236}">
                <a16:creationId xmlns:a16="http://schemas.microsoft.com/office/drawing/2014/main" id="{34818BEF-D158-46DA-BB4C-5623056DD52C}"/>
              </a:ext>
            </a:extLst>
          </p:cNvPr>
          <p:cNvSpPr/>
          <p:nvPr/>
        </p:nvSpPr>
        <p:spPr>
          <a:xfrm rot="877006">
            <a:off x="4243781" y="95443"/>
            <a:ext cx="4339441" cy="260252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6D755AA-64B1-4ABC-B8DD-41F2A6CC37B8}"/>
              </a:ext>
            </a:extLst>
          </p:cNvPr>
          <p:cNvSpPr txBox="1"/>
          <p:nvPr/>
        </p:nvSpPr>
        <p:spPr>
          <a:xfrm>
            <a:off x="5119217" y="842706"/>
            <a:ext cx="19535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أينَ؟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8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C389-7FCE-437B-A867-0ACE9223F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FD5BA-5956-4EAA-8793-76D3C2FF2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1879C-26F7-4B8E-8C73-6FEDA87B8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0" t="18812" r="35738" b="17562"/>
          <a:stretch/>
        </p:blipFill>
        <p:spPr>
          <a:xfrm>
            <a:off x="954375" y="0"/>
            <a:ext cx="9713626" cy="73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21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21">
            <a:extLst>
              <a:ext uri="{FF2B5EF4-FFF2-40B4-BE49-F238E27FC236}">
                <a16:creationId xmlns:a16="http://schemas.microsoft.com/office/drawing/2014/main" id="{A9E21329-79B4-4507-BA9C-2E86D5FFC610}"/>
              </a:ext>
            </a:extLst>
          </p:cNvPr>
          <p:cNvSpPr/>
          <p:nvPr/>
        </p:nvSpPr>
        <p:spPr>
          <a:xfrm>
            <a:off x="865738" y="1252123"/>
            <a:ext cx="7394902" cy="5370624"/>
          </a:xfrm>
          <a:prstGeom prst="cloudCallout">
            <a:avLst>
              <a:gd name="adj1" fmla="val 52488"/>
              <a:gd name="adj2" fmla="val -5810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التمساح, الرسم, الكرتون صورة بابوا نيو غينيا">
            <a:extLst>
              <a:ext uri="{FF2B5EF4-FFF2-40B4-BE49-F238E27FC236}">
                <a16:creationId xmlns:a16="http://schemas.microsoft.com/office/drawing/2014/main" id="{920FB5C8-B0C4-4C3F-BC71-0C9CF758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8812" y="40601"/>
            <a:ext cx="5566365" cy="352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9459B06-E0B4-4ED3-BA19-562CB19EFF5E}"/>
              </a:ext>
            </a:extLst>
          </p:cNvPr>
          <p:cNvSpPr txBox="1"/>
          <p:nvPr/>
        </p:nvSpPr>
        <p:spPr>
          <a:xfrm>
            <a:off x="2669055" y="1803791"/>
            <a:ext cx="45681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ظرف المكان :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80176D0-3BF8-4101-8920-BF625AC35902}"/>
              </a:ext>
            </a:extLst>
          </p:cNvPr>
          <p:cNvSpPr txBox="1"/>
          <p:nvPr/>
        </p:nvSpPr>
        <p:spPr>
          <a:xfrm>
            <a:off x="1313896" y="3120879"/>
            <a:ext cx="609274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اسم منصوب يدل على مكان حدوث الفعل </a:t>
            </a:r>
          </a:p>
          <a:p>
            <a:pPr algn="ctr" rtl="1">
              <a:buFont typeface="Wingdings 2"/>
              <a:buNone/>
            </a:pPr>
            <a:r>
              <a:rPr lang="ar-SA" alt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مثل: </a:t>
            </a:r>
            <a:r>
              <a:rPr lang="ar-SA" alt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(أمام – خلف – فوق – تحت – أعلى – أسفل )</a:t>
            </a:r>
            <a:r>
              <a:rPr lang="ar-SA" alt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1400" b="1" dirty="0">
              <a:solidFill>
                <a:srgbClr val="FFFF00"/>
              </a:solidFill>
            </a:endParaRPr>
          </a:p>
        </p:txBody>
      </p:sp>
      <p:sp>
        <p:nvSpPr>
          <p:cNvPr id="8" name="Explosion 2 2">
            <a:extLst>
              <a:ext uri="{FF2B5EF4-FFF2-40B4-BE49-F238E27FC236}">
                <a16:creationId xmlns:a16="http://schemas.microsoft.com/office/drawing/2014/main" id="{66905D05-1B91-49BA-9B6F-9F60B143EC83}"/>
              </a:ext>
            </a:extLst>
          </p:cNvPr>
          <p:cNvSpPr/>
          <p:nvPr/>
        </p:nvSpPr>
        <p:spPr>
          <a:xfrm>
            <a:off x="-547636" y="-241162"/>
            <a:ext cx="4953837" cy="260252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>
                <a:solidFill>
                  <a:srgbClr val="FF0000"/>
                </a:solidFill>
              </a:rPr>
              <a:t>نستنتج مايلي 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عنصر نائب للمحتوى 2">
            <a:extLst>
              <a:ext uri="{FF2B5EF4-FFF2-40B4-BE49-F238E27FC236}">
                <a16:creationId xmlns:a16="http://schemas.microsoft.com/office/drawing/2014/main" id="{AD282F6C-C4A9-477D-8EE1-B767782D19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549275"/>
            <a:ext cx="8229600" cy="5576888"/>
          </a:xfrm>
        </p:spPr>
        <p:txBody>
          <a:bodyPr/>
          <a:lstStyle/>
          <a:p>
            <a:pPr algn="ctr" rtl="1"/>
            <a:r>
              <a:rPr lang="ar-AE" altLang="en-US" sz="5400">
                <a:solidFill>
                  <a:srgbClr val="7030A0"/>
                </a:solidFill>
                <a:ea typeface="Majalla UI"/>
              </a:rPr>
              <a:t>درسنا اليوم هو</a:t>
            </a:r>
            <a:endParaRPr lang="ar-SA" altLang="en-US" sz="5400">
              <a:solidFill>
                <a:srgbClr val="7030A0"/>
              </a:solidFill>
              <a:ea typeface="Majalla UI"/>
            </a:endParaRP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FFA12D7F-1359-4BD3-A139-FB2B7233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349500"/>
            <a:ext cx="56896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1">
            <a:extLst>
              <a:ext uri="{FF2B5EF4-FFF2-40B4-BE49-F238E27FC236}">
                <a16:creationId xmlns:a16="http://schemas.microsoft.com/office/drawing/2014/main" id="{704A68E9-4214-4C6F-A5BE-E22620049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00" y="1341439"/>
            <a:ext cx="27447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SA" altLang="en-US" sz="4400">
                <a:solidFill>
                  <a:schemeClr val="tx1"/>
                </a:solidFill>
                <a:latin typeface="Calibri" panose="020F0502020204030204" pitchFamily="34" charset="0"/>
                <a:ea typeface="Majalla UI"/>
              </a:rPr>
              <a:t>ظرف </a:t>
            </a:r>
            <a:r>
              <a:rPr lang="ar-SA" altLang="en-US" sz="5400">
                <a:solidFill>
                  <a:schemeClr val="tx1"/>
                </a:solidFill>
                <a:latin typeface="Calibri" panose="020F0502020204030204" pitchFamily="34" charset="0"/>
                <a:ea typeface="Majalla UI"/>
              </a:rPr>
              <a:t>المكان</a:t>
            </a:r>
            <a:endParaRPr lang="ar-SA" altLang="en-US" sz="3200">
              <a:solidFill>
                <a:schemeClr val="tx1"/>
              </a:solidFill>
              <a:latin typeface="Calibri" panose="020F0502020204030204" pitchFamily="34" charset="0"/>
              <a:ea typeface="Majalla U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63A45-37F6-415B-AA1B-DB2C26CF5E57}"/>
              </a:ext>
            </a:extLst>
          </p:cNvPr>
          <p:cNvSpPr/>
          <p:nvPr/>
        </p:nvSpPr>
        <p:spPr>
          <a:xfrm>
            <a:off x="5086351" y="2660651"/>
            <a:ext cx="1871663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dirty="0">
                <a:solidFill>
                  <a:srgbClr val="FF0000"/>
                </a:solidFill>
              </a:rPr>
              <a:t>خَلْفَ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7A4A9C-E6B2-405D-B1BF-5BC4EB774F1A}"/>
              </a:ext>
            </a:extLst>
          </p:cNvPr>
          <p:cNvSpPr/>
          <p:nvPr/>
        </p:nvSpPr>
        <p:spPr>
          <a:xfrm>
            <a:off x="4028661" y="4724401"/>
            <a:ext cx="1562514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dirty="0">
                <a:solidFill>
                  <a:srgbClr val="FF0000"/>
                </a:solidFill>
              </a:rPr>
              <a:t>أَمامَ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B54E5-84E8-46F5-90AE-3F0025DC198D}"/>
              </a:ext>
            </a:extLst>
          </p:cNvPr>
          <p:cNvSpPr/>
          <p:nvPr/>
        </p:nvSpPr>
        <p:spPr>
          <a:xfrm>
            <a:off x="5808663" y="4673601"/>
            <a:ext cx="1739900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dirty="0">
                <a:solidFill>
                  <a:srgbClr val="FF0000"/>
                </a:solidFill>
              </a:rPr>
              <a:t>تَحْتَ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13CF21-C451-45EF-AF36-5C949E799744}"/>
              </a:ext>
            </a:extLst>
          </p:cNvPr>
          <p:cNvSpPr/>
          <p:nvPr/>
        </p:nvSpPr>
        <p:spPr>
          <a:xfrm>
            <a:off x="2805114" y="3665538"/>
            <a:ext cx="2160587" cy="1008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dirty="0">
                <a:solidFill>
                  <a:srgbClr val="FF0000"/>
                </a:solidFill>
              </a:rPr>
              <a:t>فَوْقَ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AB031E-2F27-4A00-A656-AA79D4719D43}"/>
              </a:ext>
            </a:extLst>
          </p:cNvPr>
          <p:cNvSpPr/>
          <p:nvPr/>
        </p:nvSpPr>
        <p:spPr>
          <a:xfrm>
            <a:off x="7234239" y="3606801"/>
            <a:ext cx="1703387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BH" sz="5400" dirty="0">
                <a:solidFill>
                  <a:srgbClr val="FF0000"/>
                </a:solidFill>
              </a:rPr>
              <a:t>بَيْنَ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:\Documents and Settings\Bashar\Desktop\صندوق.jpg">
            <a:extLst>
              <a:ext uri="{FF2B5EF4-FFF2-40B4-BE49-F238E27FC236}">
                <a16:creationId xmlns:a16="http://schemas.microsoft.com/office/drawing/2014/main" id="{E48DB813-1B22-4168-BE8D-6772D9FA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6" y="-242888"/>
            <a:ext cx="9756775" cy="773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1E882F-2B0D-473B-B495-E2BAABC4D572}"/>
              </a:ext>
            </a:extLst>
          </p:cNvPr>
          <p:cNvSpPr/>
          <p:nvPr/>
        </p:nvSpPr>
        <p:spPr>
          <a:xfrm>
            <a:off x="4440239" y="5000626"/>
            <a:ext cx="1260475" cy="1027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Simplified Arabic" pitchFamily="18" charset="-78"/>
                <a:cs typeface="Simplified Arabic" pitchFamily="18" charset="-78"/>
              </a:rPr>
              <a:t>كِتابٌ</a:t>
            </a:r>
            <a:endParaRPr lang="en-US" sz="44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E71BE-5CAB-42A1-843E-0E8B20EE56FC}"/>
              </a:ext>
            </a:extLst>
          </p:cNvPr>
          <p:cNvSpPr/>
          <p:nvPr/>
        </p:nvSpPr>
        <p:spPr>
          <a:xfrm>
            <a:off x="4524375" y="5021264"/>
            <a:ext cx="1092200" cy="9096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400" b="1" dirty="0">
                <a:latin typeface="Simplified Arabic" pitchFamily="18" charset="-78"/>
                <a:cs typeface="Simplified Arabic" pitchFamily="18" charset="-78"/>
              </a:rPr>
              <a:t>زَهْرَةٌ</a:t>
            </a:r>
            <a:endParaRPr lang="en-US" sz="32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46DA6-598B-4B23-86D4-13A5691160D1}"/>
              </a:ext>
            </a:extLst>
          </p:cNvPr>
          <p:cNvSpPr/>
          <p:nvPr/>
        </p:nvSpPr>
        <p:spPr>
          <a:xfrm>
            <a:off x="4284663" y="4895851"/>
            <a:ext cx="1670050" cy="1027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800" b="1" dirty="0">
                <a:latin typeface="Simplified Arabic" pitchFamily="18" charset="-78"/>
                <a:cs typeface="Simplified Arabic" pitchFamily="18" charset="-78"/>
              </a:rPr>
              <a:t>شَجَرَةٌ</a:t>
            </a:r>
            <a:endParaRPr lang="en-US" sz="48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319237-C7E6-4174-B835-52F0F5CE4333}"/>
              </a:ext>
            </a:extLst>
          </p:cNvPr>
          <p:cNvSpPr/>
          <p:nvPr/>
        </p:nvSpPr>
        <p:spPr>
          <a:xfrm>
            <a:off x="4440238" y="4987926"/>
            <a:ext cx="1365250" cy="1027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3600" b="1" dirty="0">
                <a:latin typeface="Simplified Arabic" pitchFamily="18" charset="-78"/>
                <a:cs typeface="Simplified Arabic" pitchFamily="18" charset="-78"/>
              </a:rPr>
              <a:t>تُنادي </a:t>
            </a:r>
            <a:endParaRPr lang="en-US" sz="36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EB211-959A-4931-8795-73CFA21FFC20}"/>
              </a:ext>
            </a:extLst>
          </p:cNvPr>
          <p:cNvSpPr/>
          <p:nvPr/>
        </p:nvSpPr>
        <p:spPr>
          <a:xfrm>
            <a:off x="4406901" y="5000626"/>
            <a:ext cx="1293813" cy="1027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400" b="1" dirty="0">
                <a:latin typeface="Simplified Arabic" pitchFamily="18" charset="-78"/>
                <a:cs typeface="Simplified Arabic" pitchFamily="18" charset="-78"/>
              </a:rPr>
              <a:t>تَمْشي</a:t>
            </a:r>
            <a:endParaRPr lang="en-US" sz="32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6D6EB-B328-4F4C-9C07-A13B9D6D8E6C}"/>
              </a:ext>
            </a:extLst>
          </p:cNvPr>
          <p:cNvSpPr/>
          <p:nvPr/>
        </p:nvSpPr>
        <p:spPr>
          <a:xfrm>
            <a:off x="4524375" y="5021263"/>
            <a:ext cx="1341438" cy="1027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400" b="1" dirty="0">
                <a:latin typeface="Simplified Arabic" pitchFamily="18" charset="-78"/>
                <a:cs typeface="Simplified Arabic" pitchFamily="18" charset="-78"/>
              </a:rPr>
              <a:t>تَلُعَبُ</a:t>
            </a:r>
            <a:endParaRPr lang="en-US" sz="28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5335661-19A9-4927-919B-858A92AF2EAB}"/>
              </a:ext>
            </a:extLst>
          </p:cNvPr>
          <p:cNvSpPr/>
          <p:nvPr/>
        </p:nvSpPr>
        <p:spPr>
          <a:xfrm>
            <a:off x="4906963" y="4987926"/>
            <a:ext cx="1008062" cy="1027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latin typeface="Simplified Arabic" pitchFamily="18" charset="-78"/>
                <a:cs typeface="Simplified Arabic" pitchFamily="18" charset="-78"/>
              </a:rPr>
              <a:t>تَرْسُمُ</a:t>
            </a:r>
            <a:endParaRPr lang="en-US" sz="3200" b="1" dirty="0">
              <a:solidFill>
                <a:schemeClr val="tx1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B8BDA-0F4E-41CF-B11A-9D29A6C26D38}"/>
              </a:ext>
            </a:extLst>
          </p:cNvPr>
          <p:cNvSpPr/>
          <p:nvPr/>
        </p:nvSpPr>
        <p:spPr>
          <a:xfrm>
            <a:off x="3651250" y="4076700"/>
            <a:ext cx="2806700" cy="21605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3200" b="1" dirty="0"/>
              <a:t>هيا نقرأ الكلمات البصرية </a:t>
            </a:r>
            <a:endParaRPr lang="en-US" sz="32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6 C 0.17743 -0.19839 0.35486 -0.39654 0.42587 -0.47593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C 1.38889E-6 -0.04676 0.05469 -0.08264 0.12153 -0.08264 C 0.19028 -0.08264 0.24514 -0.04676 0.24514 2.96296E-6 C 0.24514 0.04676 0.29983 0.08264 0.36858 0.08264 C 0.43542 0.08264 0.49028 0.04676 0.49028 2.96296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C 0.01632 -0.19746 0.03282 -0.39491 0.05903 -0.48288 C 0.08542 -0.57107 0.14271 -0.50163 0.15712 -0.52778 C 0.17136 -0.55394 0.12448 -0.61991 0.14514 -0.64051 C 0.16615 -0.66088 0.25921 -0.64908 0.28212 -0.6511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-3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9.25926E-6 C -0.00399 -0.09723 -0.00781 -0.19445 -0.03281 -0.24815 C -0.05781 -0.30186 -0.14115 -0.33241 -0.15 -0.32176 C -0.15885 -0.31112 -0.11267 -0.14445 -0.08628 -0.1838 C -0.0599 -0.22315 -0.00729 -0.49607 0.00851 -0.55857 " pathEditMode="relative" ptsTypes="a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C -0.054 -0.17176 -0.10764 -0.34329 -0.1415 -0.43426 C -0.17518 -0.525 -0.19219 -0.52686 -0.20226 -0.54538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1413 C -0.02014 0.04004 -0.0467 0.09444 -0.0441 0.13287 C -0.04149 0.17129 0.00017 0.21481 0.02274 0.21597 C 0.04514 0.21736 0.08594 0.18425 0.09097 0.14004 C 0.09618 0.09606 0.11719 0.02222 0.05365 -0.04838 C -0.00972 -0.11875 -0.23281 -0.24375 -0.28993 -0.28288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1.48148E-6 C 0.19827 -0.10532 0.39653 -0.21042 0.47587 -0.25301 " pathEditMode="relative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Trim">
            <a:hlinkClick r:id="" action="ppaction://media"/>
            <a:extLst>
              <a:ext uri="{FF2B5EF4-FFF2-40B4-BE49-F238E27FC236}">
                <a16:creationId xmlns:a16="http://schemas.microsoft.com/office/drawing/2014/main" id="{5581CE71-7A22-4348-B1D8-E6D57276B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318" y="172329"/>
            <a:ext cx="11015003" cy="651334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42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8" y="286604"/>
            <a:ext cx="5257800" cy="500062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4CD91C0-BA2F-483F-B3D6-7A8FC898D961}"/>
              </a:ext>
            </a:extLst>
          </p:cNvPr>
          <p:cNvSpPr txBox="1"/>
          <p:nvPr/>
        </p:nvSpPr>
        <p:spPr>
          <a:xfrm>
            <a:off x="6989549" y="2786917"/>
            <a:ext cx="45640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متى نرى القمر؟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FC58062-F572-41A6-B219-DA75DA9B3F7B}"/>
              </a:ext>
            </a:extLst>
          </p:cNvPr>
          <p:cNvSpPr txBox="1"/>
          <p:nvPr/>
        </p:nvSpPr>
        <p:spPr>
          <a:xfrm>
            <a:off x="5548543" y="4715558"/>
            <a:ext cx="64924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AE" altLang="en-US" sz="96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أرى القمرَ </a:t>
            </a: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ليلًا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1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6" y="348972"/>
            <a:ext cx="4962525" cy="485775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C7C2118-42F0-47BE-94C2-E4C2FE174AEC}"/>
              </a:ext>
            </a:extLst>
          </p:cNvPr>
          <p:cNvSpPr txBox="1"/>
          <p:nvPr/>
        </p:nvSpPr>
        <p:spPr>
          <a:xfrm>
            <a:off x="5726097" y="2786917"/>
            <a:ext cx="58275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متى تَطلُعُ الشمسُ؟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209C527-DBBC-4E07-8E13-55882D67D1E3}"/>
              </a:ext>
            </a:extLst>
          </p:cNvPr>
          <p:cNvSpPr txBox="1"/>
          <p:nvPr/>
        </p:nvSpPr>
        <p:spPr>
          <a:xfrm>
            <a:off x="2173357" y="5206722"/>
            <a:ext cx="98676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AE" altLang="en-US" sz="96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تُشْرق الشمس </a:t>
            </a: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صباحًا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8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2" y="653662"/>
            <a:ext cx="5703887" cy="5099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288" y="5172877"/>
            <a:ext cx="5397500" cy="1160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34AD754-1E60-4629-BDB3-BECE629EAEF6}"/>
              </a:ext>
            </a:extLst>
          </p:cNvPr>
          <p:cNvGrpSpPr/>
          <p:nvPr/>
        </p:nvGrpSpPr>
        <p:grpSpPr>
          <a:xfrm>
            <a:off x="7460447" y="113198"/>
            <a:ext cx="4339441" cy="2602523"/>
            <a:chOff x="4243781" y="95443"/>
            <a:chExt cx="4339441" cy="2602523"/>
          </a:xfrm>
        </p:grpSpPr>
        <p:sp>
          <p:nvSpPr>
            <p:cNvPr id="4" name="Explosion 2 2">
              <a:extLst>
                <a:ext uri="{FF2B5EF4-FFF2-40B4-BE49-F238E27FC236}">
                  <a16:creationId xmlns:a16="http://schemas.microsoft.com/office/drawing/2014/main" id="{A4031490-0618-4211-953C-B515B80CB63C}"/>
                </a:ext>
              </a:extLst>
            </p:cNvPr>
            <p:cNvSpPr/>
            <p:nvPr/>
          </p:nvSpPr>
          <p:spPr>
            <a:xfrm rot="877006">
              <a:off x="4243781" y="95443"/>
              <a:ext cx="4339441" cy="2602523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84810B8D-D18C-4E3C-97AA-D0A78F872C06}"/>
                </a:ext>
              </a:extLst>
            </p:cNvPr>
            <p:cNvSpPr txBox="1"/>
            <p:nvPr/>
          </p:nvSpPr>
          <p:spPr>
            <a:xfrm>
              <a:off x="5119217" y="842706"/>
              <a:ext cx="195356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buFont typeface="Wingdings 2"/>
                <a:buNone/>
              </a:pPr>
              <a:r>
                <a:rPr lang="ar-SA" altLang="en-US" sz="66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متى؟</a:t>
              </a:r>
              <a:endParaRPr lang="en-US" altLang="en-US" sz="32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1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202" y="142042"/>
            <a:ext cx="5290345" cy="5240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1" y="5617367"/>
            <a:ext cx="5290344" cy="1240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03" y="289946"/>
            <a:ext cx="5800253" cy="4944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6" y="5617367"/>
            <a:ext cx="5861843" cy="1240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6FC40D3F-B8A9-4F32-8BA2-5CD3D2595808}"/>
              </a:ext>
            </a:extLst>
          </p:cNvPr>
          <p:cNvGrpSpPr/>
          <p:nvPr/>
        </p:nvGrpSpPr>
        <p:grpSpPr>
          <a:xfrm>
            <a:off x="4504183" y="-144255"/>
            <a:ext cx="4339441" cy="2602523"/>
            <a:chOff x="1287517" y="-162010"/>
            <a:chExt cx="4339441" cy="2602523"/>
          </a:xfrm>
        </p:grpSpPr>
        <p:sp>
          <p:nvSpPr>
            <p:cNvPr id="7" name="Explosion 2 2">
              <a:extLst>
                <a:ext uri="{FF2B5EF4-FFF2-40B4-BE49-F238E27FC236}">
                  <a16:creationId xmlns:a16="http://schemas.microsoft.com/office/drawing/2014/main" id="{4C38122C-623F-45EC-BD8C-C7596B7EAF5B}"/>
                </a:ext>
              </a:extLst>
            </p:cNvPr>
            <p:cNvSpPr/>
            <p:nvPr/>
          </p:nvSpPr>
          <p:spPr>
            <a:xfrm rot="877006">
              <a:off x="1287517" y="-162010"/>
              <a:ext cx="4339441" cy="2602523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3EEA0CD0-0CA0-4ED1-887D-F3669D5E7871}"/>
                </a:ext>
              </a:extLst>
            </p:cNvPr>
            <p:cNvSpPr txBox="1"/>
            <p:nvPr/>
          </p:nvSpPr>
          <p:spPr>
            <a:xfrm>
              <a:off x="2340702" y="469844"/>
              <a:ext cx="195356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buFont typeface="Wingdings 2"/>
                <a:buNone/>
              </a:pPr>
              <a:r>
                <a:rPr lang="ar-SA" altLang="en-US" sz="66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متى؟</a:t>
              </a:r>
              <a:endParaRPr lang="en-US" altLang="en-US" sz="32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5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7389E2-76E9-48D5-AC9D-4CC8C54F0DB6}"/>
              </a:ext>
            </a:extLst>
          </p:cNvPr>
          <p:cNvSpPr/>
          <p:nvPr/>
        </p:nvSpPr>
        <p:spPr>
          <a:xfrm>
            <a:off x="815926" y="843677"/>
            <a:ext cx="544419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عرفتم ما هي الكلمات التي دلت على ظرف الزمان؟؟</a:t>
            </a:r>
            <a:endParaRPr lang="ar-A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AD995-C39B-4345-B564-AABD9E7F8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1138" y="1115304"/>
            <a:ext cx="4107656" cy="56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9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21">
            <a:extLst>
              <a:ext uri="{FF2B5EF4-FFF2-40B4-BE49-F238E27FC236}">
                <a16:creationId xmlns:a16="http://schemas.microsoft.com/office/drawing/2014/main" id="{A9E21329-79B4-4507-BA9C-2E86D5FFC610}"/>
              </a:ext>
            </a:extLst>
          </p:cNvPr>
          <p:cNvSpPr/>
          <p:nvPr/>
        </p:nvSpPr>
        <p:spPr>
          <a:xfrm>
            <a:off x="865738" y="1252123"/>
            <a:ext cx="7394902" cy="5370624"/>
          </a:xfrm>
          <a:prstGeom prst="cloudCallout">
            <a:avLst>
              <a:gd name="adj1" fmla="val 52488"/>
              <a:gd name="adj2" fmla="val -5810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التمساح, الرسم, الكرتون صورة بابوا نيو غينيا">
            <a:extLst>
              <a:ext uri="{FF2B5EF4-FFF2-40B4-BE49-F238E27FC236}">
                <a16:creationId xmlns:a16="http://schemas.microsoft.com/office/drawing/2014/main" id="{920FB5C8-B0C4-4C3F-BC71-0C9CF758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8812" y="40601"/>
            <a:ext cx="5566365" cy="352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9459B06-E0B4-4ED3-BA19-562CB19EFF5E}"/>
              </a:ext>
            </a:extLst>
          </p:cNvPr>
          <p:cNvSpPr txBox="1"/>
          <p:nvPr/>
        </p:nvSpPr>
        <p:spPr>
          <a:xfrm>
            <a:off x="2669055" y="1803791"/>
            <a:ext cx="45681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ظرف الزمان :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80176D0-3BF8-4101-8920-BF625AC35902}"/>
              </a:ext>
            </a:extLst>
          </p:cNvPr>
          <p:cNvSpPr txBox="1"/>
          <p:nvPr/>
        </p:nvSpPr>
        <p:spPr>
          <a:xfrm>
            <a:off x="1313896" y="3120879"/>
            <a:ext cx="609274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اسم منصوب يدل على زمان حدوث الفعل </a:t>
            </a:r>
          </a:p>
          <a:p>
            <a:pPr algn="ctr" rtl="1">
              <a:buFont typeface="Wingdings 2"/>
              <a:buNone/>
            </a:pPr>
            <a:r>
              <a:rPr lang="ar-SA" alt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مثل: </a:t>
            </a:r>
            <a:r>
              <a:rPr lang="ar-SA" alt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(صباحًا – مساءً – عصرًا )</a:t>
            </a:r>
            <a:r>
              <a:rPr lang="ar-SA" alt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1400" b="1" dirty="0">
              <a:solidFill>
                <a:srgbClr val="FFFF00"/>
              </a:solidFill>
            </a:endParaRPr>
          </a:p>
        </p:txBody>
      </p:sp>
      <p:sp>
        <p:nvSpPr>
          <p:cNvPr id="8" name="Explosion 2 2">
            <a:extLst>
              <a:ext uri="{FF2B5EF4-FFF2-40B4-BE49-F238E27FC236}">
                <a16:creationId xmlns:a16="http://schemas.microsoft.com/office/drawing/2014/main" id="{66905D05-1B91-49BA-9B6F-9F60B143EC83}"/>
              </a:ext>
            </a:extLst>
          </p:cNvPr>
          <p:cNvSpPr/>
          <p:nvPr/>
        </p:nvSpPr>
        <p:spPr>
          <a:xfrm>
            <a:off x="-547636" y="-241162"/>
            <a:ext cx="4953837" cy="260252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>
                <a:solidFill>
                  <a:srgbClr val="FF0000"/>
                </a:solidFill>
              </a:rPr>
              <a:t>نستنتج مايلي 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2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:\Documents and Settings\Bashar\Desktop\صندوق.jpg">
            <a:extLst>
              <a:ext uri="{FF2B5EF4-FFF2-40B4-BE49-F238E27FC236}">
                <a16:creationId xmlns:a16="http://schemas.microsoft.com/office/drawing/2014/main" id="{E48DB813-1B22-4168-BE8D-6772D9FA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6" y="-242888"/>
            <a:ext cx="9756775" cy="773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1E882F-2B0D-473B-B495-E2BAABC4D572}"/>
              </a:ext>
            </a:extLst>
          </p:cNvPr>
          <p:cNvSpPr/>
          <p:nvPr/>
        </p:nvSpPr>
        <p:spPr>
          <a:xfrm>
            <a:off x="4440239" y="5000626"/>
            <a:ext cx="1260475" cy="1027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Simplified Arabic" pitchFamily="18" charset="-78"/>
                <a:cs typeface="Simplified Arabic" pitchFamily="18" charset="-78"/>
              </a:rPr>
              <a:t>كِتابٌ</a:t>
            </a:r>
            <a:endParaRPr lang="en-US" sz="44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E71BE-5CAB-42A1-843E-0E8B20EE56FC}"/>
              </a:ext>
            </a:extLst>
          </p:cNvPr>
          <p:cNvSpPr/>
          <p:nvPr/>
        </p:nvSpPr>
        <p:spPr>
          <a:xfrm>
            <a:off x="4524375" y="5021264"/>
            <a:ext cx="1092200" cy="9096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400" b="1" dirty="0">
                <a:latin typeface="Simplified Arabic" pitchFamily="18" charset="-78"/>
                <a:cs typeface="Simplified Arabic" pitchFamily="18" charset="-78"/>
              </a:rPr>
              <a:t>زَهْرَةٌ</a:t>
            </a:r>
            <a:endParaRPr lang="en-US" sz="32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46DA6-598B-4B23-86D4-13A5691160D1}"/>
              </a:ext>
            </a:extLst>
          </p:cNvPr>
          <p:cNvSpPr/>
          <p:nvPr/>
        </p:nvSpPr>
        <p:spPr>
          <a:xfrm>
            <a:off x="4284663" y="4895851"/>
            <a:ext cx="1670050" cy="1027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800" b="1" dirty="0">
                <a:latin typeface="Simplified Arabic" pitchFamily="18" charset="-78"/>
                <a:cs typeface="Simplified Arabic" pitchFamily="18" charset="-78"/>
              </a:rPr>
              <a:t>شَجَرَةٌ</a:t>
            </a:r>
            <a:endParaRPr lang="en-US" sz="48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319237-C7E6-4174-B835-52F0F5CE4333}"/>
              </a:ext>
            </a:extLst>
          </p:cNvPr>
          <p:cNvSpPr/>
          <p:nvPr/>
        </p:nvSpPr>
        <p:spPr>
          <a:xfrm>
            <a:off x="4440238" y="4987926"/>
            <a:ext cx="1365250" cy="1027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3600" b="1" dirty="0">
                <a:latin typeface="Simplified Arabic" pitchFamily="18" charset="-78"/>
                <a:cs typeface="Simplified Arabic" pitchFamily="18" charset="-78"/>
              </a:rPr>
              <a:t>تُنادي </a:t>
            </a:r>
            <a:endParaRPr lang="en-US" sz="36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EB211-959A-4931-8795-73CFA21FFC20}"/>
              </a:ext>
            </a:extLst>
          </p:cNvPr>
          <p:cNvSpPr/>
          <p:nvPr/>
        </p:nvSpPr>
        <p:spPr>
          <a:xfrm>
            <a:off x="4406901" y="5000626"/>
            <a:ext cx="1293813" cy="1027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400" b="1" dirty="0">
                <a:latin typeface="Simplified Arabic" pitchFamily="18" charset="-78"/>
                <a:cs typeface="Simplified Arabic" pitchFamily="18" charset="-78"/>
              </a:rPr>
              <a:t>تَمْشي</a:t>
            </a:r>
            <a:endParaRPr lang="en-US" sz="32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6D6EB-B328-4F4C-9C07-A13B9D6D8E6C}"/>
              </a:ext>
            </a:extLst>
          </p:cNvPr>
          <p:cNvSpPr/>
          <p:nvPr/>
        </p:nvSpPr>
        <p:spPr>
          <a:xfrm>
            <a:off x="4524375" y="5021263"/>
            <a:ext cx="1341438" cy="1027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4400" b="1" dirty="0">
                <a:latin typeface="Simplified Arabic" pitchFamily="18" charset="-78"/>
                <a:cs typeface="Simplified Arabic" pitchFamily="18" charset="-78"/>
              </a:rPr>
              <a:t>تَلُعَبُ</a:t>
            </a:r>
            <a:endParaRPr lang="en-US" sz="2800" b="1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5335661-19A9-4927-919B-858A92AF2EAB}"/>
              </a:ext>
            </a:extLst>
          </p:cNvPr>
          <p:cNvSpPr/>
          <p:nvPr/>
        </p:nvSpPr>
        <p:spPr>
          <a:xfrm>
            <a:off x="4906963" y="4987926"/>
            <a:ext cx="1008062" cy="1027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latin typeface="Simplified Arabic" pitchFamily="18" charset="-78"/>
                <a:cs typeface="Simplified Arabic" pitchFamily="18" charset="-78"/>
              </a:rPr>
              <a:t>تَرْسُمُ</a:t>
            </a:r>
            <a:endParaRPr lang="en-US" sz="3200" b="1" dirty="0">
              <a:solidFill>
                <a:schemeClr val="tx1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B8BDA-0F4E-41CF-B11A-9D29A6C26D38}"/>
              </a:ext>
            </a:extLst>
          </p:cNvPr>
          <p:cNvSpPr/>
          <p:nvPr/>
        </p:nvSpPr>
        <p:spPr>
          <a:xfrm>
            <a:off x="3651250" y="4076700"/>
            <a:ext cx="2806700" cy="21605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3200" b="1" dirty="0"/>
              <a:t>هيا نقرأ الكلمات البصرية </a:t>
            </a:r>
            <a:endParaRPr lang="en-US" sz="32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6 C 0.17743 -0.19839 0.35486 -0.39654 0.42587 -0.47593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C 1.38889E-6 -0.04676 0.05469 -0.08264 0.12153 -0.08264 C 0.19028 -0.08264 0.24514 -0.04676 0.24514 2.96296E-6 C 0.24514 0.04676 0.29983 0.08264 0.36858 0.08264 C 0.43542 0.08264 0.49028 0.04676 0.49028 2.96296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C 0.01632 -0.19746 0.03282 -0.39491 0.05903 -0.48288 C 0.08542 -0.57107 0.14271 -0.50163 0.15712 -0.52778 C 0.17136 -0.55394 0.12448 -0.61991 0.14514 -0.64051 C 0.16615 -0.66088 0.25921 -0.64908 0.28212 -0.6511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-3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9.25926E-6 C -0.00399 -0.09723 -0.00781 -0.19445 -0.03281 -0.24815 C -0.05781 -0.30186 -0.14115 -0.33241 -0.15 -0.32176 C -0.15885 -0.31112 -0.11267 -0.14445 -0.08628 -0.1838 C -0.0599 -0.22315 -0.00729 -0.49607 0.00851 -0.55857 " pathEditMode="relative" ptsTypes="a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C -0.054 -0.17176 -0.10764 -0.34329 -0.1415 -0.43426 C -0.17518 -0.525 -0.19219 -0.52686 -0.20226 -0.54538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1413 C -0.02014 0.04004 -0.0467 0.09444 -0.0441 0.13287 C -0.04149 0.17129 0.00017 0.21481 0.02274 0.21597 C 0.04514 0.21736 0.08594 0.18425 0.09097 0.14004 C 0.09618 0.09606 0.11719 0.02222 0.05365 -0.04838 C -0.00972 -0.11875 -0.23281 -0.24375 -0.28993 -0.28288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1.48148E-6 C 0.19827 -0.10532 0.39653 -0.21042 0.47587 -0.25301 " pathEditMode="relative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عنصر نائب للمحتوى 2">
            <a:extLst>
              <a:ext uri="{FF2B5EF4-FFF2-40B4-BE49-F238E27FC236}">
                <a16:creationId xmlns:a16="http://schemas.microsoft.com/office/drawing/2014/main" id="{AD282F6C-C4A9-477D-8EE1-B767782D19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549275"/>
            <a:ext cx="8229600" cy="5576888"/>
          </a:xfrm>
        </p:spPr>
        <p:txBody>
          <a:bodyPr/>
          <a:lstStyle/>
          <a:p>
            <a:pPr algn="ctr" rtl="1"/>
            <a:r>
              <a:rPr lang="ar-AE" altLang="en-US" sz="5400">
                <a:solidFill>
                  <a:srgbClr val="7030A0"/>
                </a:solidFill>
                <a:ea typeface="Majalla UI"/>
              </a:rPr>
              <a:t>درسنا اليوم هو</a:t>
            </a:r>
            <a:endParaRPr lang="ar-SA" altLang="en-US" sz="5400">
              <a:solidFill>
                <a:srgbClr val="7030A0"/>
              </a:solidFill>
              <a:ea typeface="Majalla UI"/>
            </a:endParaRP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FFA12D7F-1359-4BD3-A139-FB2B7233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349500"/>
            <a:ext cx="56896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1">
            <a:extLst>
              <a:ext uri="{FF2B5EF4-FFF2-40B4-BE49-F238E27FC236}">
                <a16:creationId xmlns:a16="http://schemas.microsoft.com/office/drawing/2014/main" id="{704A68E9-4214-4C6F-A5BE-E22620049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745" y="1341439"/>
            <a:ext cx="23374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SA" altLang="en-US" sz="4400" dirty="0">
                <a:solidFill>
                  <a:schemeClr val="tx1"/>
                </a:solidFill>
                <a:latin typeface="Calibri" panose="020F0502020204030204" pitchFamily="34" charset="0"/>
                <a:ea typeface="Majalla UI"/>
              </a:rPr>
              <a:t>ظرف </a:t>
            </a:r>
            <a:r>
              <a:rPr lang="ar-AE" altLang="en-US" sz="5400" dirty="0">
                <a:solidFill>
                  <a:schemeClr val="tx1"/>
                </a:solidFill>
                <a:latin typeface="Calibri" panose="020F0502020204030204" pitchFamily="34" charset="0"/>
                <a:ea typeface="Majalla UI"/>
              </a:rPr>
              <a:t>الزمان</a:t>
            </a:r>
            <a:endParaRPr lang="ar-SA" altLang="en-US" sz="3200" dirty="0">
              <a:solidFill>
                <a:schemeClr val="tx1"/>
              </a:solidFill>
              <a:latin typeface="Calibri" panose="020F0502020204030204" pitchFamily="34" charset="0"/>
              <a:ea typeface="Majalla U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63A45-37F6-415B-AA1B-DB2C26CF5E57}"/>
              </a:ext>
            </a:extLst>
          </p:cNvPr>
          <p:cNvSpPr/>
          <p:nvPr/>
        </p:nvSpPr>
        <p:spPr>
          <a:xfrm>
            <a:off x="5086351" y="2660651"/>
            <a:ext cx="1871663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5400" dirty="0">
                <a:solidFill>
                  <a:srgbClr val="FF0000"/>
                </a:solidFill>
              </a:rPr>
              <a:t>صباحاً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7A4A9C-E6B2-405D-B1BF-5BC4EB774F1A}"/>
              </a:ext>
            </a:extLst>
          </p:cNvPr>
          <p:cNvSpPr/>
          <p:nvPr/>
        </p:nvSpPr>
        <p:spPr>
          <a:xfrm>
            <a:off x="4015409" y="4724401"/>
            <a:ext cx="1575766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5400" dirty="0">
                <a:solidFill>
                  <a:srgbClr val="FF0000"/>
                </a:solidFill>
              </a:rPr>
              <a:t>ليلاً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B54E5-84E8-46F5-90AE-3F0025DC198D}"/>
              </a:ext>
            </a:extLst>
          </p:cNvPr>
          <p:cNvSpPr/>
          <p:nvPr/>
        </p:nvSpPr>
        <p:spPr>
          <a:xfrm>
            <a:off x="5808663" y="4673601"/>
            <a:ext cx="1739900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5400" dirty="0">
                <a:solidFill>
                  <a:srgbClr val="FF0000"/>
                </a:solidFill>
              </a:rPr>
              <a:t>مساءً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13CF21-C451-45EF-AF36-5C949E799744}"/>
              </a:ext>
            </a:extLst>
          </p:cNvPr>
          <p:cNvSpPr/>
          <p:nvPr/>
        </p:nvSpPr>
        <p:spPr>
          <a:xfrm>
            <a:off x="2805114" y="3665538"/>
            <a:ext cx="2160587" cy="1008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5400" dirty="0">
                <a:solidFill>
                  <a:srgbClr val="FF0000"/>
                </a:solidFill>
              </a:rPr>
              <a:t>عصراً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AB031E-2F27-4A00-A656-AA79D4719D43}"/>
              </a:ext>
            </a:extLst>
          </p:cNvPr>
          <p:cNvSpPr/>
          <p:nvPr/>
        </p:nvSpPr>
        <p:spPr>
          <a:xfrm>
            <a:off x="7234239" y="3606801"/>
            <a:ext cx="1703387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5400" dirty="0">
                <a:solidFill>
                  <a:srgbClr val="FF0000"/>
                </a:solidFill>
              </a:rPr>
              <a:t>ظهراً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3F9AF28-D4F2-4FEA-9F1C-E0E0F1760A0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F74D638-2B06-46C8-A3D0-99A9E9B30057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6465" y="33237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B039BA-A288-4ACC-8984-2C82C5E55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2321" y="332370"/>
              <a:ext cx="9010650" cy="5400675"/>
            </a:xfrm>
            <a:prstGeom prst="rect">
              <a:avLst/>
            </a:prstGeom>
          </p:spPr>
        </p:pic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47F2628-EAC0-4DB8-928B-044E593C5B02}"/>
              </a:ext>
            </a:extLst>
          </p:cNvPr>
          <p:cNvSpPr/>
          <p:nvPr/>
        </p:nvSpPr>
        <p:spPr>
          <a:xfrm>
            <a:off x="191410" y="2343513"/>
            <a:ext cx="1605999" cy="532851"/>
          </a:xfrm>
          <a:prstGeom prst="roundRect">
            <a:avLst>
              <a:gd name="adj" fmla="val 0"/>
            </a:avLst>
          </a:prstGeom>
          <a:solidFill>
            <a:srgbClr val="55C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/>
              <a:t>غلق الدرس </a:t>
            </a:r>
            <a:endParaRPr lang="en-US" sz="1400" dirty="0"/>
          </a:p>
        </p:txBody>
      </p:sp>
      <p:pic>
        <p:nvPicPr>
          <p:cNvPr id="42" name="Graphic 41" descr="Right pointing backhand index">
            <a:extLst>
              <a:ext uri="{FF2B5EF4-FFF2-40B4-BE49-F238E27FC236}">
                <a16:creationId xmlns:a16="http://schemas.microsoft.com/office/drawing/2014/main" id="{46B11AB6-33F1-4A18-94B5-203D0711B9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966685" y="2759702"/>
            <a:ext cx="669295" cy="669295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79E4BDE-A5D3-4082-AC9F-88045464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774" y="1857526"/>
            <a:ext cx="3364637" cy="34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0828ED-DF5B-4D25-94BF-02724C2B25CB}"/>
              </a:ext>
            </a:extLst>
          </p:cNvPr>
          <p:cNvSpPr txBox="1"/>
          <p:nvPr/>
        </p:nvSpPr>
        <p:spPr>
          <a:xfrm>
            <a:off x="8222314" y="3198166"/>
            <a:ext cx="2256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cs typeface="Akhbar MT" pitchFamily="2" charset="-78"/>
              </a:rPr>
              <a:t>الصوت القصير لحرف ض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E14D6B6E-CD87-4FF2-8F04-C7D502B66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77" y="1843722"/>
            <a:ext cx="3364637" cy="34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0B379E7-652B-4F5D-AF29-44636B3B3879}"/>
              </a:ext>
            </a:extLst>
          </p:cNvPr>
          <p:cNvSpPr txBox="1"/>
          <p:nvPr/>
        </p:nvSpPr>
        <p:spPr>
          <a:xfrm>
            <a:off x="4179264" y="3198165"/>
            <a:ext cx="2256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cs typeface="Akhbar MT" pitchFamily="2" charset="-78"/>
              </a:rPr>
              <a:t>الصوت الطويل لحرف ض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930999-EF89-43E0-9E49-A24AFEB213A4}"/>
              </a:ext>
            </a:extLst>
          </p:cNvPr>
          <p:cNvSpPr txBox="1"/>
          <p:nvPr/>
        </p:nvSpPr>
        <p:spPr>
          <a:xfrm>
            <a:off x="8222314" y="787129"/>
            <a:ext cx="1401619" cy="5847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rgbClr val="F2883B"/>
                </a:solidFill>
              </a:rPr>
              <a:t>صباحًا</a:t>
            </a:r>
            <a:endParaRPr lang="en-US" sz="3200" b="1" dirty="0">
              <a:solidFill>
                <a:srgbClr val="F2883B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E3BA00-E5A7-4132-9FDA-75E16EC36BEA}"/>
              </a:ext>
            </a:extLst>
          </p:cNvPr>
          <p:cNvSpPr txBox="1"/>
          <p:nvPr/>
        </p:nvSpPr>
        <p:spPr>
          <a:xfrm>
            <a:off x="6511165" y="770173"/>
            <a:ext cx="1145200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عصرًا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E6F7B9-EAF7-498E-B92C-DB088FB0169A}"/>
              </a:ext>
            </a:extLst>
          </p:cNvPr>
          <p:cNvSpPr txBox="1"/>
          <p:nvPr/>
        </p:nvSpPr>
        <p:spPr>
          <a:xfrm>
            <a:off x="4327504" y="756565"/>
            <a:ext cx="1556657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rgbClr val="00B050"/>
                </a:solidFill>
              </a:rPr>
              <a:t>تحت</a:t>
            </a:r>
            <a:endParaRPr lang="ar-AE" sz="28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1D66F1-1C19-47C6-8959-ECD849D4B69C}"/>
              </a:ext>
            </a:extLst>
          </p:cNvPr>
          <p:cNvSpPr txBox="1"/>
          <p:nvPr/>
        </p:nvSpPr>
        <p:spPr>
          <a:xfrm>
            <a:off x="3142313" y="712614"/>
            <a:ext cx="1134588" cy="5847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أمام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D9DDD0-460F-4D70-8F47-6339A3EA42E9}"/>
              </a:ext>
            </a:extLst>
          </p:cNvPr>
          <p:cNvSpPr txBox="1"/>
          <p:nvPr/>
        </p:nvSpPr>
        <p:spPr>
          <a:xfrm>
            <a:off x="9891611" y="800419"/>
            <a:ext cx="1253682" cy="5847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rgbClr val="EC46A5"/>
                </a:solidFill>
              </a:rPr>
              <a:t>فوق</a:t>
            </a:r>
            <a:endParaRPr lang="en-US" sz="3200" b="1" dirty="0">
              <a:solidFill>
                <a:srgbClr val="EC46A5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FA3C502-A231-48E2-B1E3-97D0D531FB0C}"/>
              </a:ext>
            </a:extLst>
          </p:cNvPr>
          <p:cNvSpPr txBox="1"/>
          <p:nvPr/>
        </p:nvSpPr>
        <p:spPr>
          <a:xfrm>
            <a:off x="3188295" y="4906356"/>
            <a:ext cx="25590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ظرف زمان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3540E27-07A2-44B1-AD9D-F891C1F5F341}"/>
              </a:ext>
            </a:extLst>
          </p:cNvPr>
          <p:cNvSpPr txBox="1"/>
          <p:nvPr/>
        </p:nvSpPr>
        <p:spPr>
          <a:xfrm>
            <a:off x="8637469" y="4923035"/>
            <a:ext cx="25590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ظرف مكان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5977 0.4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23034 0.421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17878 0.476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34115 0.496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9 2.22222E-6 L 0.39492 0.421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95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40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47296" y="47297"/>
            <a:ext cx="12191999" cy="68579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531E61-BCA1-4E08-8D24-D2FCBA1E3D59}"/>
              </a:ext>
            </a:extLst>
          </p:cNvPr>
          <p:cNvSpPr txBox="1">
            <a:spLocks/>
          </p:cNvSpPr>
          <p:nvPr/>
        </p:nvSpPr>
        <p:spPr>
          <a:xfrm>
            <a:off x="2205035" y="4837044"/>
            <a:ext cx="7781930" cy="150784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defRPr/>
            </a:pPr>
            <a:r>
              <a:rPr lang="ar-AE" sz="6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اللغة العربية - الصّف الثاني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ED16BDB-AC70-49A3-83C1-D6E271A31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27" y="401501"/>
            <a:ext cx="2205729" cy="2195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F00CD-970C-42B8-BF56-77F0AC258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2351" y="553901"/>
            <a:ext cx="2195926" cy="2195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A7909-A746-4C59-8F20-305261453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6173" y="962574"/>
            <a:ext cx="2205729" cy="13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42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593415" y="739631"/>
            <a:ext cx="11005169" cy="45191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lang="ar-AE" b="1" dirty="0">
              <a:solidFill>
                <a:srgbClr val="FFFF00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</a:t>
            </a:r>
            <a:r>
              <a:rPr kumimoji="0" lang="ar-DZ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:</a:t>
            </a:r>
            <a:endParaRPr kumimoji="0" lang="ar-AE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800" b="1" dirty="0">
                <a:solidFill>
                  <a:srgbClr val="FFFF00"/>
                </a:solidFill>
                <a:latin typeface="Calibri"/>
                <a:cs typeface="Arial" panose="020B0604020202020204" pitchFamily="34" charset="0"/>
              </a:rPr>
              <a:t>اسم الدرس: ظرف الزمان والمكان</a:t>
            </a:r>
            <a:endParaRPr lang="en-US" sz="7200" b="1" dirty="0">
              <a:solidFill>
                <a:srgbClr val="FFFF00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Trim">
            <a:hlinkClick r:id="" action="ppaction://media"/>
            <a:extLst>
              <a:ext uri="{FF2B5EF4-FFF2-40B4-BE49-F238E27FC236}">
                <a16:creationId xmlns:a16="http://schemas.microsoft.com/office/drawing/2014/main" id="{5581CE71-7A22-4348-B1D8-E6D57276B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318" y="172329"/>
            <a:ext cx="11015003" cy="651334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67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593415" y="739631"/>
            <a:ext cx="11005169" cy="45191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lang="ar-AE" b="1" dirty="0">
              <a:solidFill>
                <a:srgbClr val="FFFF00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</a:t>
            </a:r>
            <a:r>
              <a:rPr kumimoji="0" lang="ar-DZ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:</a:t>
            </a:r>
            <a:r>
              <a:rPr lang="ar-AE" sz="8800" b="1" dirty="0">
                <a:solidFill>
                  <a:srgbClr val="FFFF00"/>
                </a:solidFill>
                <a:latin typeface="Calibri"/>
                <a:cs typeface="Arial" panose="020B0604020202020204" pitchFamily="34" charset="0"/>
              </a:rPr>
              <a:t>اسم الدرس: ظرف الزمان والمكان</a:t>
            </a:r>
            <a:endParaRPr lang="en-US" sz="7200" b="1" dirty="0">
              <a:solidFill>
                <a:srgbClr val="FFFF00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65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C253929C-380C-4BB7-A658-FA025FF5F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486"/>
            <a:ext cx="5278091" cy="4727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45C9F48-B340-4EE9-84D8-F51B0EE7066D}"/>
              </a:ext>
            </a:extLst>
          </p:cNvPr>
          <p:cNvSpPr/>
          <p:nvPr/>
        </p:nvSpPr>
        <p:spPr>
          <a:xfrm>
            <a:off x="6096000" y="2459504"/>
            <a:ext cx="5781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ظرف الزمان والمكان</a:t>
            </a:r>
          </a:p>
          <a:p>
            <a:pPr algn="ctr" rtl="1">
              <a:buFont typeface="Wingdings 2"/>
              <a:buNone/>
            </a:pPr>
            <a:r>
              <a:rPr lang="ar-SA" altLang="en-US" sz="60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الصف الثاني</a:t>
            </a:r>
            <a:endParaRPr lang="ar-AE" altLang="en-US" sz="60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Cloud 7">
            <a:extLst>
              <a:ext uri="{FF2B5EF4-FFF2-40B4-BE49-F238E27FC236}">
                <a16:creationId xmlns:a16="http://schemas.microsoft.com/office/drawing/2014/main" id="{98E52927-1349-474E-9648-08346C50F86C}"/>
              </a:ext>
            </a:extLst>
          </p:cNvPr>
          <p:cNvSpPr/>
          <p:nvPr/>
        </p:nvSpPr>
        <p:spPr>
          <a:xfrm>
            <a:off x="155713" y="308577"/>
            <a:ext cx="4628226" cy="1553384"/>
          </a:xfrm>
          <a:prstGeom prst="cloud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EG" altLang="en-US" sz="20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</a:t>
            </a:r>
            <a:r>
              <a:rPr lang="ar-EG" altLang="en-US" sz="48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لفصل الثا</a:t>
            </a:r>
            <a:r>
              <a:rPr lang="ar-AE" altLang="en-US" sz="48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ني</a:t>
            </a:r>
            <a:r>
              <a:rPr lang="ar-EG" altLang="en-US" sz="48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</p:txBody>
      </p:sp>
      <p:pic>
        <p:nvPicPr>
          <p:cNvPr id="9" name="Picture 10" descr="فراشة جميلة أجنحة فراشة صفراء فراشة حساسة فراشة مجنحة, فراشة ...">
            <a:extLst>
              <a:ext uri="{FF2B5EF4-FFF2-40B4-BE49-F238E27FC236}">
                <a16:creationId xmlns:a16="http://schemas.microsoft.com/office/drawing/2014/main" id="{0AFCF475-9B32-4BB2-82CC-387640AF1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1FE"/>
              </a:clrFrom>
              <a:clrTo>
                <a:srgbClr val="F3F1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981">
            <a:off x="4545379" y="4318305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فراشة جميلة أجنحة فراشة صفراء فراشة حساسة فراشة مجنحة, فراشة ...">
            <a:extLst>
              <a:ext uri="{FF2B5EF4-FFF2-40B4-BE49-F238E27FC236}">
                <a16:creationId xmlns:a16="http://schemas.microsoft.com/office/drawing/2014/main" id="{D20A9AE9-708C-4758-B890-B3D4C4348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1FE"/>
              </a:clrFrom>
              <a:clrTo>
                <a:srgbClr val="F3F1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981">
            <a:off x="4562355" y="1128032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74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75"/>
            <a:ext cx="12192000" cy="655615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F7D43E-E2D5-403A-936A-E03487A25273}"/>
              </a:ext>
            </a:extLst>
          </p:cNvPr>
          <p:cNvSpPr/>
          <p:nvPr/>
        </p:nvSpPr>
        <p:spPr>
          <a:xfrm>
            <a:off x="3811479" y="16528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AE" sz="2400" b="1" dirty="0">
              <a:solidFill>
                <a:schemeClr val="bg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9561003-252E-4C4E-B5C5-5B0AFA958A76}"/>
              </a:ext>
            </a:extLst>
          </p:cNvPr>
          <p:cNvSpPr txBox="1"/>
          <p:nvPr/>
        </p:nvSpPr>
        <p:spPr>
          <a:xfrm>
            <a:off x="4672574" y="1098802"/>
            <a:ext cx="58263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نواتج التعلم: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BE7950D-DB65-4819-A88F-9B3299E78D12}"/>
              </a:ext>
            </a:extLst>
          </p:cNvPr>
          <p:cNvSpPr txBox="1"/>
          <p:nvPr/>
        </p:nvSpPr>
        <p:spPr>
          <a:xfrm>
            <a:off x="4234649" y="2859613"/>
            <a:ext cx="589900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Font typeface="Wingdings 2"/>
              <a:buNone/>
            </a:pPr>
            <a:r>
              <a:rPr lang="ar-SA" alt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ar-SA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يميز </a:t>
            </a:r>
            <a:r>
              <a:rPr lang="ar-AE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الطالب</a:t>
            </a:r>
            <a:r>
              <a:rPr lang="ar-SA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بين نوعيّ ظرفيّ الزمان والمكان.</a:t>
            </a:r>
            <a:endParaRPr lang="en-US" altLang="en-US" sz="1400" b="1" dirty="0">
              <a:solidFill>
                <a:srgbClr val="FFFF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70A4190-7707-4F8C-9F21-B60DBA0650A6}"/>
              </a:ext>
            </a:extLst>
          </p:cNvPr>
          <p:cNvSpPr txBox="1"/>
          <p:nvPr/>
        </p:nvSpPr>
        <p:spPr>
          <a:xfrm>
            <a:off x="4234648" y="3860901"/>
            <a:ext cx="5899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Font typeface="Wingdings 2"/>
              <a:buNone/>
            </a:pPr>
            <a:r>
              <a:rPr lang="ar-SA" alt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ar-SA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يضع </a:t>
            </a:r>
            <a:r>
              <a:rPr lang="ar-AE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الطفل</a:t>
            </a:r>
            <a:r>
              <a:rPr lang="ar-SA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الظرف في جملة من إنشائه</a:t>
            </a:r>
            <a:endParaRPr lang="en-US" alt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4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A2073E0E-ABA8-44C8-9759-0C8B5AF75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043" y="461266"/>
            <a:ext cx="11555895" cy="56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1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E2D33-245C-4B8F-9BC6-7F4D9091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6145"/>
          <a:stretch/>
        </p:blipFill>
        <p:spPr>
          <a:xfrm>
            <a:off x="1" y="0"/>
            <a:ext cx="12192000" cy="66790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610688-0A89-41AE-8A62-272135E9E379}"/>
              </a:ext>
            </a:extLst>
          </p:cNvPr>
          <p:cNvSpPr/>
          <p:nvPr/>
        </p:nvSpPr>
        <p:spPr>
          <a:xfrm>
            <a:off x="8146935" y="1336282"/>
            <a:ext cx="8899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خلف</a:t>
            </a:r>
            <a:endParaRPr lang="en-US" sz="36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07981-AA6C-44FA-AE59-681BFA721CAA}"/>
              </a:ext>
            </a:extLst>
          </p:cNvPr>
          <p:cNvSpPr/>
          <p:nvPr/>
        </p:nvSpPr>
        <p:spPr>
          <a:xfrm>
            <a:off x="9087285" y="1773366"/>
            <a:ext cx="7232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أمام</a:t>
            </a:r>
            <a:endParaRPr lang="en-US" sz="36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359160-530E-4D46-8264-60A7FFC135CE}"/>
              </a:ext>
            </a:extLst>
          </p:cNvPr>
          <p:cNvSpPr/>
          <p:nvPr/>
        </p:nvSpPr>
        <p:spPr>
          <a:xfrm>
            <a:off x="7908573" y="2313097"/>
            <a:ext cx="7745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فوق</a:t>
            </a:r>
            <a:endParaRPr lang="en-US" sz="36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CBDCCD-00D3-4B34-A02E-0FD0C26B24BA}"/>
              </a:ext>
            </a:extLst>
          </p:cNvPr>
          <p:cNvSpPr/>
          <p:nvPr/>
        </p:nvSpPr>
        <p:spPr>
          <a:xfrm>
            <a:off x="5651006" y="2776870"/>
            <a:ext cx="8899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أسفل</a:t>
            </a:r>
            <a:endParaRPr lang="en-US" sz="36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E5F069-733B-4BC9-B674-B76A186535BF}"/>
              </a:ext>
            </a:extLst>
          </p:cNvPr>
          <p:cNvSpPr/>
          <p:nvPr/>
        </p:nvSpPr>
        <p:spPr>
          <a:xfrm>
            <a:off x="7379582" y="3620396"/>
            <a:ext cx="18325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تحت/ أسفل</a:t>
            </a:r>
            <a:endParaRPr lang="en-US" sz="36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C69E3-1103-4BB5-AB10-403FD1B7D0B0}"/>
              </a:ext>
            </a:extLst>
          </p:cNvPr>
          <p:cNvSpPr/>
          <p:nvPr/>
        </p:nvSpPr>
        <p:spPr>
          <a:xfrm>
            <a:off x="6803137" y="3237604"/>
            <a:ext cx="8899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أعلى</a:t>
            </a:r>
            <a:endParaRPr lang="en-US" sz="36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B0F99-062F-4F39-A375-CBAB78C13D89}"/>
              </a:ext>
            </a:extLst>
          </p:cNvPr>
          <p:cNvSpPr/>
          <p:nvPr/>
        </p:nvSpPr>
        <p:spPr>
          <a:xfrm>
            <a:off x="7574503" y="4942332"/>
            <a:ext cx="11448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صباحًا</a:t>
            </a:r>
            <a:endParaRPr lang="en-US" sz="36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858062-DC33-4C35-B388-3A029063B387}"/>
              </a:ext>
            </a:extLst>
          </p:cNvPr>
          <p:cNvSpPr/>
          <p:nvPr/>
        </p:nvSpPr>
        <p:spPr>
          <a:xfrm>
            <a:off x="7239315" y="5467426"/>
            <a:ext cx="9076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مساءً</a:t>
            </a:r>
            <a:endParaRPr lang="en-US" sz="36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7F722C-DD7F-4E8F-90AE-481E2D406FCC}"/>
              </a:ext>
            </a:extLst>
          </p:cNvPr>
          <p:cNvSpPr/>
          <p:nvPr/>
        </p:nvSpPr>
        <p:spPr>
          <a:xfrm>
            <a:off x="4807765" y="5869657"/>
            <a:ext cx="1140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عصرًا</a:t>
            </a:r>
            <a:endParaRPr lang="en-US" sz="3600" b="0" cap="none" spc="0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7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675905-CBCF-40D1-9162-5856753E8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4588" b="-1551"/>
          <a:stretch/>
        </p:blipFill>
        <p:spPr>
          <a:xfrm>
            <a:off x="0" y="3101008"/>
            <a:ext cx="12192000" cy="3882887"/>
          </a:xfrm>
          <a:prstGeom prst="rect">
            <a:avLst/>
          </a:prstGeom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76587D0C-7701-4320-B571-1993D013B876}"/>
              </a:ext>
            </a:extLst>
          </p:cNvPr>
          <p:cNvSpPr/>
          <p:nvPr/>
        </p:nvSpPr>
        <p:spPr>
          <a:xfrm>
            <a:off x="470452" y="145773"/>
            <a:ext cx="11251096" cy="310100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3A7FB82-1F11-4385-A0D1-7C93F8DF108B}"/>
              </a:ext>
            </a:extLst>
          </p:cNvPr>
          <p:cNvSpPr/>
          <p:nvPr/>
        </p:nvSpPr>
        <p:spPr>
          <a:xfrm>
            <a:off x="4591050" y="3857625"/>
            <a:ext cx="4610100" cy="885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وضعت الكرة أسفل الطاولة .</a:t>
            </a:r>
            <a:endParaRPr lang="ar-AE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4513C2B-D888-4B99-9199-DDA1AF6CD140}"/>
              </a:ext>
            </a:extLst>
          </p:cNvPr>
          <p:cNvSpPr/>
          <p:nvPr/>
        </p:nvSpPr>
        <p:spPr>
          <a:xfrm>
            <a:off x="4514850" y="4819650"/>
            <a:ext cx="4962525" cy="80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ذهبت للنوم مساءً</a:t>
            </a:r>
            <a:endParaRPr lang="ar-AE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05456D7-0CD3-4B7B-BE8B-0A97E4E20E58}"/>
              </a:ext>
            </a:extLst>
          </p:cNvPr>
          <p:cNvSpPr/>
          <p:nvPr/>
        </p:nvSpPr>
        <p:spPr>
          <a:xfrm>
            <a:off x="4962524" y="5695326"/>
            <a:ext cx="4067175" cy="949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جلست خلف أبي في السّيارة .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399227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, room&#10;&#10;Description automatically generated">
            <a:extLst>
              <a:ext uri="{FF2B5EF4-FFF2-40B4-BE49-F238E27FC236}">
                <a16:creationId xmlns:a16="http://schemas.microsoft.com/office/drawing/2014/main" id="{289AA310-47A1-4011-96AA-41C3C7A8E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4" y="155917"/>
            <a:ext cx="10874326" cy="66193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B1536D-81BC-4EBC-B0C4-8C3AB3876F69}"/>
              </a:ext>
            </a:extLst>
          </p:cNvPr>
          <p:cNvSpPr/>
          <p:nvPr/>
        </p:nvSpPr>
        <p:spPr>
          <a:xfrm>
            <a:off x="2264898" y="646730"/>
            <a:ext cx="6508041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مرحباً أصدقائي الحلوين</a:t>
            </a:r>
          </a:p>
          <a:p>
            <a:pPr algn="ctr"/>
            <a:r>
              <a:rPr lang="ar-AE" sz="400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أنا صديقتكم المجتهدة سارةسأخبركم ماذا أفعل كل يوم من الصباح وحتى المساء وحاول أن تستكشف معي الكلمات التي دلت على ظرف زمان </a:t>
            </a:r>
            <a:endParaRPr lang="ar-AE" sz="4000" b="0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823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38096-8E47-41BE-BB26-1E4A9CB71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7478" y="1741336"/>
            <a:ext cx="4704521" cy="3175221"/>
          </a:xfrm>
        </p:spPr>
        <p:txBody>
          <a:bodyPr>
            <a:normAutofit/>
          </a:bodyPr>
          <a:lstStyle/>
          <a:p>
            <a:pPr algn="ctr"/>
            <a:r>
              <a:rPr lang="ar-AE" sz="6600" dirty="0"/>
              <a:t>أستيقظ كلَّ يومٍ </a:t>
            </a:r>
            <a:r>
              <a:rPr lang="ar-AE" sz="6600" dirty="0">
                <a:solidFill>
                  <a:srgbClr val="FF0000"/>
                </a:solidFill>
                <a:highlight>
                  <a:srgbClr val="FFFF00"/>
                </a:highlight>
              </a:rPr>
              <a:t>فجراً</a:t>
            </a:r>
            <a:endParaRPr lang="en-US" sz="6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F3E5CD-163C-4A67-9C5D-F80F1C90C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6" y="0"/>
            <a:ext cx="698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4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38096-8E47-41BE-BB26-1E4A9CB71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7478" y="1741336"/>
            <a:ext cx="4704521" cy="3175221"/>
          </a:xfrm>
        </p:spPr>
        <p:txBody>
          <a:bodyPr>
            <a:normAutofit/>
          </a:bodyPr>
          <a:lstStyle/>
          <a:p>
            <a:pPr algn="ctr"/>
            <a:r>
              <a:rPr lang="ar-AE" sz="6600" dirty="0"/>
              <a:t>أتناول فطوري </a:t>
            </a:r>
            <a:r>
              <a:rPr lang="ar-AE" sz="6600" dirty="0">
                <a:solidFill>
                  <a:srgbClr val="FF0000"/>
                </a:solidFill>
                <a:highlight>
                  <a:srgbClr val="FFFF00"/>
                </a:highlight>
              </a:rPr>
              <a:t>صباحاً</a:t>
            </a:r>
            <a:endParaRPr lang="en-US" sz="6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0A0D14-0694-4668-AEDB-516A7679C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0" y="-1"/>
            <a:ext cx="6727277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C253929C-380C-4BB7-A658-FA025FF5F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486"/>
            <a:ext cx="5278091" cy="4727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45C9F48-B340-4EE9-84D8-F51B0EE7066D}"/>
              </a:ext>
            </a:extLst>
          </p:cNvPr>
          <p:cNvSpPr/>
          <p:nvPr/>
        </p:nvSpPr>
        <p:spPr>
          <a:xfrm>
            <a:off x="6096000" y="2459504"/>
            <a:ext cx="5781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0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ظرف الزمان والمكان</a:t>
            </a:r>
          </a:p>
          <a:p>
            <a:pPr algn="ctr" rtl="1">
              <a:buFont typeface="Wingdings 2"/>
              <a:buNone/>
            </a:pPr>
            <a:r>
              <a:rPr lang="ar-SA" altLang="en-US" sz="60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الصف الثاني</a:t>
            </a:r>
            <a:endParaRPr lang="ar-AE" altLang="en-US" sz="60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Cloud 7">
            <a:extLst>
              <a:ext uri="{FF2B5EF4-FFF2-40B4-BE49-F238E27FC236}">
                <a16:creationId xmlns:a16="http://schemas.microsoft.com/office/drawing/2014/main" id="{98E52927-1349-474E-9648-08346C50F86C}"/>
              </a:ext>
            </a:extLst>
          </p:cNvPr>
          <p:cNvSpPr/>
          <p:nvPr/>
        </p:nvSpPr>
        <p:spPr>
          <a:xfrm>
            <a:off x="155713" y="308577"/>
            <a:ext cx="4628226" cy="1553384"/>
          </a:xfrm>
          <a:prstGeom prst="cloud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EG" altLang="en-US" sz="20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</a:t>
            </a:r>
            <a:r>
              <a:rPr lang="ar-EG" altLang="en-US" sz="48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لفصل الثا</a:t>
            </a:r>
            <a:r>
              <a:rPr lang="ar-AE" altLang="en-US" sz="48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ني</a:t>
            </a:r>
            <a:r>
              <a:rPr lang="ar-EG" altLang="en-US" sz="48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</p:txBody>
      </p:sp>
      <p:pic>
        <p:nvPicPr>
          <p:cNvPr id="9" name="Picture 10" descr="فراشة جميلة أجنحة فراشة صفراء فراشة حساسة فراشة مجنحة, فراشة ...">
            <a:extLst>
              <a:ext uri="{FF2B5EF4-FFF2-40B4-BE49-F238E27FC236}">
                <a16:creationId xmlns:a16="http://schemas.microsoft.com/office/drawing/2014/main" id="{0AFCF475-9B32-4BB2-82CC-387640AF1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1FE"/>
              </a:clrFrom>
              <a:clrTo>
                <a:srgbClr val="F3F1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981">
            <a:off x="4545379" y="4318305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فراشة جميلة أجنحة فراشة صفراء فراشة حساسة فراشة مجنحة, فراشة ...">
            <a:extLst>
              <a:ext uri="{FF2B5EF4-FFF2-40B4-BE49-F238E27FC236}">
                <a16:creationId xmlns:a16="http://schemas.microsoft.com/office/drawing/2014/main" id="{D20A9AE9-708C-4758-B890-B3D4C4348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1FE"/>
              </a:clrFrom>
              <a:clrTo>
                <a:srgbClr val="F3F1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981">
            <a:off x="4562355" y="1128032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248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38096-8E47-41BE-BB26-1E4A9CB71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7478" y="1741336"/>
            <a:ext cx="4704521" cy="3175221"/>
          </a:xfrm>
        </p:spPr>
        <p:txBody>
          <a:bodyPr>
            <a:normAutofit/>
          </a:bodyPr>
          <a:lstStyle/>
          <a:p>
            <a:pPr algn="ctr"/>
            <a:r>
              <a:rPr lang="ar-AE" sz="6600" dirty="0"/>
              <a:t>أذهب إلى المدرسةِ </a:t>
            </a:r>
            <a:r>
              <a:rPr lang="ar-AE" sz="6600" dirty="0">
                <a:solidFill>
                  <a:srgbClr val="FF0000"/>
                </a:solidFill>
                <a:highlight>
                  <a:srgbClr val="FFFF00"/>
                </a:highlight>
              </a:rPr>
              <a:t>صباحاً</a:t>
            </a:r>
            <a:endParaRPr lang="en-US" sz="6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 descr="A picture containing clock, table, drawing&#10;&#10;Description automatically generated">
            <a:extLst>
              <a:ext uri="{FF2B5EF4-FFF2-40B4-BE49-F238E27FC236}">
                <a16:creationId xmlns:a16="http://schemas.microsoft.com/office/drawing/2014/main" id="{E2FE443D-E4C3-4505-A172-D1FA47A40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98582"/>
            <a:ext cx="6735934" cy="665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80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38096-8E47-41BE-BB26-1E4A9CB71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7478" y="1741336"/>
            <a:ext cx="4704521" cy="3175221"/>
          </a:xfrm>
        </p:spPr>
        <p:txBody>
          <a:bodyPr>
            <a:normAutofit fontScale="92500"/>
          </a:bodyPr>
          <a:lstStyle/>
          <a:p>
            <a:pPr algn="ctr"/>
            <a:r>
              <a:rPr lang="ar-AE" sz="6600" dirty="0"/>
              <a:t>أمارس الرياضة في مدرستي </a:t>
            </a:r>
            <a:r>
              <a:rPr lang="ar-AE" sz="6600" dirty="0">
                <a:solidFill>
                  <a:srgbClr val="FF0000"/>
                </a:solidFill>
                <a:highlight>
                  <a:srgbClr val="FFFF00"/>
                </a:highlight>
              </a:rPr>
              <a:t>ظهراً</a:t>
            </a:r>
            <a:endParaRPr lang="en-US" sz="6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9BBF67-98F6-47E7-8C94-D4992233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5" y="1152938"/>
            <a:ext cx="6985000" cy="5705061"/>
          </a:xfrm>
          <a:prstGeom prst="rect">
            <a:avLst/>
          </a:prstGeom>
        </p:spPr>
      </p:pic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215F55D-EB0E-4BFF-A096-E273CB43E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39" y="-60745"/>
            <a:ext cx="2194339" cy="242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37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38096-8E47-41BE-BB26-1E4A9CB71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7478" y="1741336"/>
            <a:ext cx="4704521" cy="3175221"/>
          </a:xfrm>
        </p:spPr>
        <p:txBody>
          <a:bodyPr>
            <a:normAutofit/>
          </a:bodyPr>
          <a:lstStyle/>
          <a:p>
            <a:pPr algn="ctr"/>
            <a:r>
              <a:rPr lang="ar-AE" sz="6600" dirty="0"/>
              <a:t>أتناولُ غدائي </a:t>
            </a:r>
            <a:r>
              <a:rPr lang="ar-AE" sz="6600" dirty="0">
                <a:solidFill>
                  <a:srgbClr val="FF0000"/>
                </a:solidFill>
                <a:highlight>
                  <a:srgbClr val="FFFF00"/>
                </a:highlight>
              </a:rPr>
              <a:t>عصراً</a:t>
            </a:r>
            <a:endParaRPr lang="en-US" sz="6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5F51C4-CE32-47E0-AC79-31C7B819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111155"/>
            <a:ext cx="6740557" cy="67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66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38096-8E47-41BE-BB26-1E4A9CB71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7478" y="1741336"/>
            <a:ext cx="4704521" cy="3175221"/>
          </a:xfrm>
        </p:spPr>
        <p:txBody>
          <a:bodyPr>
            <a:normAutofit/>
          </a:bodyPr>
          <a:lstStyle/>
          <a:p>
            <a:pPr algn="ctr"/>
            <a:r>
              <a:rPr lang="ar-AE" sz="6600" dirty="0"/>
              <a:t>أذاكرُ دروسي </a:t>
            </a:r>
            <a:r>
              <a:rPr lang="ar-AE" sz="6600" dirty="0">
                <a:solidFill>
                  <a:srgbClr val="FF0000"/>
                </a:solidFill>
                <a:highlight>
                  <a:srgbClr val="FFFF00"/>
                </a:highlight>
              </a:rPr>
              <a:t>مساءً</a:t>
            </a:r>
            <a:endParaRPr lang="en-US" sz="6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2839A8D3-A2AF-4022-9EB2-2071302B6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248706"/>
            <a:ext cx="6953416" cy="66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35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38096-8E47-41BE-BB26-1E4A9CB71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7478" y="1741336"/>
            <a:ext cx="4704521" cy="3175221"/>
          </a:xfrm>
        </p:spPr>
        <p:txBody>
          <a:bodyPr>
            <a:normAutofit/>
          </a:bodyPr>
          <a:lstStyle/>
          <a:p>
            <a:pPr algn="ctr"/>
            <a:r>
              <a:rPr lang="ar-AE" sz="6600" dirty="0"/>
              <a:t>أنام على سريري </a:t>
            </a:r>
            <a:r>
              <a:rPr lang="ar-AE" sz="6600" dirty="0">
                <a:solidFill>
                  <a:srgbClr val="FF0000"/>
                </a:solidFill>
                <a:highlight>
                  <a:srgbClr val="FFFF00"/>
                </a:highlight>
              </a:rPr>
              <a:t>ليلاً</a:t>
            </a:r>
            <a:endParaRPr lang="en-US" sz="6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5D64-A8E2-4479-9081-86E49DBE3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200670"/>
            <a:ext cx="7036033" cy="66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32073E-3D58-4107-B27A-D7E1C9C5B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38" t="22081" r="36557" b="12858"/>
          <a:stretch/>
        </p:blipFill>
        <p:spPr>
          <a:xfrm>
            <a:off x="2875723" y="0"/>
            <a:ext cx="9144000" cy="64322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DE2E64-45AB-48D8-9C0C-A7A87128D39E}"/>
              </a:ext>
            </a:extLst>
          </p:cNvPr>
          <p:cNvSpPr/>
          <p:nvPr/>
        </p:nvSpPr>
        <p:spPr>
          <a:xfrm>
            <a:off x="191410" y="2343513"/>
            <a:ext cx="1605999" cy="532851"/>
          </a:xfrm>
          <a:prstGeom prst="roundRect">
            <a:avLst>
              <a:gd name="adj" fmla="val 0"/>
            </a:avLst>
          </a:prstGeom>
          <a:solidFill>
            <a:srgbClr val="55C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/>
              <a:t>غلق الدرس في كتاب الطالب </a:t>
            </a:r>
            <a:endParaRPr lang="en-US" sz="1400" dirty="0"/>
          </a:p>
        </p:txBody>
      </p:sp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45FFA161-6757-4218-B810-CBBD5A215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966685" y="2759702"/>
            <a:ext cx="669295" cy="66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3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ACFA797-6AB6-4873-B523-275119F54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-166290"/>
            <a:ext cx="12192000" cy="67254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36AE39-A576-4B9F-AF4B-0232083A986D}"/>
              </a:ext>
            </a:extLst>
          </p:cNvPr>
          <p:cNvSpPr/>
          <p:nvPr/>
        </p:nvSpPr>
        <p:spPr>
          <a:xfrm>
            <a:off x="2639616" y="488015"/>
            <a:ext cx="53765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rtl="1"/>
            <a:r>
              <a:rPr lang="ar-AE" sz="4400" b="1" dirty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Sakkal Majalla" pitchFamily="2" charset="-78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B757B-1832-478B-AA2D-DF60FE862054}"/>
              </a:ext>
            </a:extLst>
          </p:cNvPr>
          <p:cNvSpPr/>
          <p:nvPr/>
        </p:nvSpPr>
        <p:spPr>
          <a:xfrm>
            <a:off x="2769832" y="411070"/>
            <a:ext cx="47230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rtl="1"/>
            <a:r>
              <a:rPr lang="ar-AE" sz="4400" b="1" dirty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ا</a:t>
            </a:r>
            <a:r>
              <a:rPr lang="ar-SA" sz="4400" b="1" dirty="0" err="1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نتهى</a:t>
            </a:r>
            <a:r>
              <a:rPr lang="ar-SA" sz="4400" b="1" dirty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 دَرْسُ اليَوم</a:t>
            </a:r>
            <a:endParaRPr lang="ar-AE" sz="4400" b="1" dirty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Sakkal Majalla" pitchFamily="2" charset="-78"/>
              <a:cs typeface="PT Bold Stars" panose="0201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BF708-45B0-4738-B590-A095D16764EB}"/>
              </a:ext>
            </a:extLst>
          </p:cNvPr>
          <p:cNvSpPr/>
          <p:nvPr/>
        </p:nvSpPr>
        <p:spPr>
          <a:xfrm>
            <a:off x="4833742" y="1289805"/>
            <a:ext cx="33826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 rtl="1"/>
            <a:r>
              <a:rPr lang="ar-AE" sz="5400" b="1" dirty="0">
                <a:solidFill>
                  <a:srgbClr val="00B0F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ا</a:t>
            </a:r>
            <a:r>
              <a:rPr lang="ar-SA" sz="5400" b="1" dirty="0">
                <a:solidFill>
                  <a:srgbClr val="00B0F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نْتَظِرونا غَدًا</a:t>
            </a:r>
            <a:endParaRPr lang="en-US" sz="5400" dirty="0">
              <a:solidFill>
                <a:srgbClr val="00B0F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cs typeface="PT Bold Stars" panose="02010400000000000000" pitchFamily="2" charset="-78"/>
            </a:endParaRPr>
          </a:p>
        </p:txBody>
      </p:sp>
      <p:pic>
        <p:nvPicPr>
          <p:cNvPr id="10" name="Picture 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54BC34B-1D22-4B87-8264-0153E7E980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1"/>
          <a:stretch/>
        </p:blipFill>
        <p:spPr>
          <a:xfrm>
            <a:off x="7863829" y="3822850"/>
            <a:ext cx="4145491" cy="27363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DC59B6-FE70-4BFE-AD3D-65E80386C4C6}"/>
              </a:ext>
            </a:extLst>
          </p:cNvPr>
          <p:cNvSpPr/>
          <p:nvPr/>
        </p:nvSpPr>
        <p:spPr>
          <a:xfrm>
            <a:off x="8424909" y="4504057"/>
            <a:ext cx="2738250" cy="70788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 defTabSz="914400" rtl="1"/>
            <a:r>
              <a:rPr lang="ar-SA" sz="4000" b="1" dirty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انْتَهى</a:t>
            </a:r>
            <a:r>
              <a:rPr lang="ar-AE" sz="4000" b="1" dirty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 د</a:t>
            </a:r>
            <a:r>
              <a:rPr lang="ar-SA" sz="4000" b="1" dirty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َ</a:t>
            </a:r>
            <a:r>
              <a:rPr lang="ar-AE" sz="4000" b="1" dirty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ر</a:t>
            </a:r>
            <a:r>
              <a:rPr lang="ar-SA" sz="4000" b="1" dirty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ْ</a:t>
            </a:r>
            <a:r>
              <a:rPr lang="ar-AE" sz="4000" b="1" dirty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س</a:t>
            </a:r>
            <a:r>
              <a:rPr lang="ar-SA" sz="4000" b="1" dirty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ُ</a:t>
            </a:r>
            <a:r>
              <a:rPr lang="ar-AE" sz="4000" b="1" dirty="0" err="1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نا</a:t>
            </a:r>
            <a:endParaRPr lang="ar-AE" sz="4000" b="1" dirty="0"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latin typeface="Sakkal Majalla" pitchFamily="2" charset="-78"/>
              <a:cs typeface="PT Bold Stars" panose="020104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A52E42-89A6-4732-BCE7-8CEF49A4F61F}"/>
              </a:ext>
            </a:extLst>
          </p:cNvPr>
          <p:cNvSpPr/>
          <p:nvPr/>
        </p:nvSpPr>
        <p:spPr>
          <a:xfrm>
            <a:off x="8945885" y="5211943"/>
            <a:ext cx="1696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rtl="1"/>
            <a:r>
              <a:rPr lang="ar-AE" sz="4000" b="1" dirty="0" err="1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ياأ</a:t>
            </a:r>
            <a:r>
              <a:rPr lang="ar-SA" sz="4000" b="1" dirty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َطْفا</a:t>
            </a:r>
            <a:r>
              <a:rPr lang="ar-AE" sz="4000" b="1" dirty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ل</a:t>
            </a:r>
            <a:endParaRPr lang="en-US" sz="4000" b="1" dirty="0"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DC6B32E-FD4C-4CC8-98E8-68E7B366C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0" y="3429000"/>
            <a:ext cx="4953213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CBF708-45B0-4738-B590-A095D16764EB}"/>
              </a:ext>
            </a:extLst>
          </p:cNvPr>
          <p:cNvSpPr/>
          <p:nvPr/>
        </p:nvSpPr>
        <p:spPr>
          <a:xfrm>
            <a:off x="3072737" y="2213135"/>
            <a:ext cx="284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rtl="1"/>
            <a:r>
              <a:rPr lang="ar-SA" sz="4000" b="1" dirty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Sakkal Majalla" pitchFamily="2" charset="-78"/>
                <a:cs typeface="PT Bold Stars" panose="02010400000000000000" pitchFamily="2" charset="-78"/>
              </a:rPr>
              <a:t>بِـإِذْنِ الله</a:t>
            </a:r>
            <a:endParaRPr lang="en-US" sz="4000" dirty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cs typeface="PT Bold Stars" panose="0201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09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l" defTabSz="913961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84" algn="l" defTabSz="91396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61" algn="l" defTabSz="91396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43" algn="l" defTabSz="91396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923" algn="l" defTabSz="91396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906" algn="l" defTabSz="91396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888" algn="l" defTabSz="91396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863" algn="l" defTabSz="91396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846" algn="l" defTabSz="91396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6" descr="Klara Viskova:n kuva &quot;Kolme sarjakuva kukat potin&quot; - Mostphotos">
            <a:extLst>
              <a:ext uri="{FF2B5EF4-FFF2-40B4-BE49-F238E27FC236}">
                <a16:creationId xmlns:a16="http://schemas.microsoft.com/office/drawing/2014/main" id="{CB50FE44-2EED-4CC9-825D-B2830F17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48" y="4836290"/>
            <a:ext cx="1198561" cy="181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صور فراشات #صور_التعليم_خطوة_بخطوة_للاطفال - التعليم خطوة بخطوة ...">
            <a:extLst>
              <a:ext uri="{FF2B5EF4-FFF2-40B4-BE49-F238E27FC236}">
                <a16:creationId xmlns:a16="http://schemas.microsoft.com/office/drawing/2014/main" id="{B0FB4D88-BA9A-4C83-9299-749ED354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429" y="1662699"/>
            <a:ext cx="1777124" cy="16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فراشة جميلة أجنحة فراشة صفراء فراشة حساسة فراشة مجنحة, فراشة ...">
            <a:extLst>
              <a:ext uri="{FF2B5EF4-FFF2-40B4-BE49-F238E27FC236}">
                <a16:creationId xmlns:a16="http://schemas.microsoft.com/office/drawing/2014/main" id="{2C96C8A9-3E96-4969-8E6C-1B3BB403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3F1FE"/>
              </a:clrFrom>
              <a:clrTo>
                <a:srgbClr val="F3F1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4665">
            <a:off x="220486" y="861004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صيد بالصقور – falcon12dotcom">
            <a:extLst>
              <a:ext uri="{FF2B5EF4-FFF2-40B4-BE49-F238E27FC236}">
                <a16:creationId xmlns:a16="http://schemas.microsoft.com/office/drawing/2014/main" id="{0A059DEC-3752-4DE5-9B94-5E2B5C6B9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7" y="338878"/>
            <a:ext cx="4131135" cy="62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D15E522-4A52-4F3D-B9B3-0DC18C3FDEE1}"/>
              </a:ext>
            </a:extLst>
          </p:cNvPr>
          <p:cNvSpPr txBox="1"/>
          <p:nvPr/>
        </p:nvSpPr>
        <p:spPr>
          <a:xfrm>
            <a:off x="4462272" y="2282740"/>
            <a:ext cx="57035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أينَ يَقِفُ الصَّقرُ ؟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7C03B87-3A71-460F-A997-5734B24693BC}"/>
              </a:ext>
            </a:extLst>
          </p:cNvPr>
          <p:cNvSpPr txBox="1"/>
          <p:nvPr/>
        </p:nvSpPr>
        <p:spPr>
          <a:xfrm>
            <a:off x="4233673" y="3153792"/>
            <a:ext cx="78073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AE" altLang="en-US" sz="9600" b="1" dirty="0">
                <a:latin typeface="Arial" pitchFamily="34" charset="0"/>
                <a:cs typeface="Arial" pitchFamily="34" charset="0"/>
              </a:rPr>
              <a:t>يقفُ الصقرُ </a:t>
            </a: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فوقَ</a:t>
            </a:r>
            <a:r>
              <a:rPr lang="ar-SA" altLang="en-US" sz="96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alt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يد الشيخِ زايِد</a:t>
            </a:r>
            <a:endParaRPr lang="en-US" alt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Explosion 2 2">
            <a:extLst>
              <a:ext uri="{FF2B5EF4-FFF2-40B4-BE49-F238E27FC236}">
                <a16:creationId xmlns:a16="http://schemas.microsoft.com/office/drawing/2014/main" id="{928F7F31-8E5E-4ABE-A8CD-3C58F456C758}"/>
              </a:ext>
            </a:extLst>
          </p:cNvPr>
          <p:cNvSpPr/>
          <p:nvPr/>
        </p:nvSpPr>
        <p:spPr>
          <a:xfrm rot="877006">
            <a:off x="7594406" y="45849"/>
            <a:ext cx="4339441" cy="260252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rgbClr val="FFFF00"/>
                </a:solidFill>
              </a:rPr>
              <a:t>تهيئة حافزة</a:t>
            </a:r>
            <a:r>
              <a:rPr lang="ar-EG" sz="3200" dirty="0">
                <a:solidFill>
                  <a:srgbClr val="FFFF00"/>
                </a:solidFill>
              </a:rPr>
              <a:t>: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0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46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75"/>
            <a:ext cx="12192000" cy="655615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CF7D43E-E2D5-403A-936A-E03487A25273}"/>
              </a:ext>
            </a:extLst>
          </p:cNvPr>
          <p:cNvSpPr/>
          <p:nvPr/>
        </p:nvSpPr>
        <p:spPr>
          <a:xfrm>
            <a:off x="3811479" y="16528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SA" sz="2400" b="1" dirty="0">
                <a:solidFill>
                  <a:schemeClr val="bg1"/>
                </a:solidFill>
              </a:rPr>
              <a:t> </a:t>
            </a:r>
            <a:endParaRPr lang="ar-AE" sz="2400" b="1" dirty="0">
              <a:solidFill>
                <a:schemeClr val="bg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9561003-252E-4C4E-B5C5-5B0AFA958A76}"/>
              </a:ext>
            </a:extLst>
          </p:cNvPr>
          <p:cNvSpPr txBox="1"/>
          <p:nvPr/>
        </p:nvSpPr>
        <p:spPr>
          <a:xfrm>
            <a:off x="4672574" y="1098802"/>
            <a:ext cx="58263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نواتج التعلم: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CA9CF9F-96AC-4A73-939C-6DA431379D29}"/>
              </a:ext>
            </a:extLst>
          </p:cNvPr>
          <p:cNvSpPr txBox="1"/>
          <p:nvPr/>
        </p:nvSpPr>
        <p:spPr>
          <a:xfrm>
            <a:off x="3811479" y="2114465"/>
            <a:ext cx="6391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Font typeface="Wingdings 2"/>
              <a:buNone/>
            </a:pPr>
            <a:r>
              <a:rPr lang="ar-SA" alt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ar-SA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يتعرف </a:t>
            </a:r>
            <a:r>
              <a:rPr lang="ar-AE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الطالب</a:t>
            </a:r>
            <a:r>
              <a:rPr lang="ar-SA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على ظرفي الزمان والمكان .</a:t>
            </a:r>
            <a:endParaRPr lang="en-US" altLang="en-US" sz="1400" b="1" dirty="0">
              <a:solidFill>
                <a:srgbClr val="FFFF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BE7950D-DB65-4819-A88F-9B3299E78D12}"/>
              </a:ext>
            </a:extLst>
          </p:cNvPr>
          <p:cNvSpPr txBox="1"/>
          <p:nvPr/>
        </p:nvSpPr>
        <p:spPr>
          <a:xfrm>
            <a:off x="4234649" y="2859613"/>
            <a:ext cx="58990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Tx/>
              <a:buChar char="-"/>
            </a:pPr>
            <a:r>
              <a:rPr lang="ar-SA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يوظف المتعلم أحد أدوات ظرف المكان والزمان في جملة مفيدة </a:t>
            </a:r>
          </a:p>
          <a:p>
            <a:pPr marL="285750" indent="-285750" algn="r" rtl="1">
              <a:buFontTx/>
              <a:buChar char="-"/>
            </a:pPr>
            <a:r>
              <a:rPr lang="ar-SA" alt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يقدر قيمة الوقت </a:t>
            </a:r>
            <a:endParaRPr lang="en-US" alt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6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9" y="93883"/>
            <a:ext cx="6194939" cy="474345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9E2B4E5-E4AA-48F6-963D-CCE884657613}"/>
              </a:ext>
            </a:extLst>
          </p:cNvPr>
          <p:cNvSpPr txBox="1"/>
          <p:nvPr/>
        </p:nvSpPr>
        <p:spPr>
          <a:xfrm>
            <a:off x="6345926" y="2778039"/>
            <a:ext cx="58263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أينَ يَقِفُ الإمامُ ؟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0049189-63C0-41A7-A84D-A4F17DF5EE2E}"/>
              </a:ext>
            </a:extLst>
          </p:cNvPr>
          <p:cNvSpPr txBox="1"/>
          <p:nvPr/>
        </p:nvSpPr>
        <p:spPr>
          <a:xfrm>
            <a:off x="1007165" y="4715558"/>
            <a:ext cx="110338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AE" altLang="en-US" sz="96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يقفُ الإمامُ </a:t>
            </a: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أمام</a:t>
            </a:r>
            <a:r>
              <a:rPr lang="ar-SA" altLang="en-US" sz="96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alt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المصلين</a:t>
            </a:r>
            <a:endParaRPr lang="en-US" alt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93" y="88438"/>
            <a:ext cx="5429250" cy="501015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3C54728-7BD3-4F8C-85D3-116D2645CB25}"/>
              </a:ext>
            </a:extLst>
          </p:cNvPr>
          <p:cNvSpPr txBox="1"/>
          <p:nvPr/>
        </p:nvSpPr>
        <p:spPr>
          <a:xfrm>
            <a:off x="6345926" y="2778039"/>
            <a:ext cx="58263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أينَ يَقِفُ الأرنبُ ؟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70F8EF1-19D8-4C3E-A71B-F623CBA8CF1C}"/>
              </a:ext>
            </a:extLst>
          </p:cNvPr>
          <p:cNvSpPr txBox="1"/>
          <p:nvPr/>
        </p:nvSpPr>
        <p:spPr>
          <a:xfrm>
            <a:off x="1038860" y="5098588"/>
            <a:ext cx="110338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AE" altLang="en-US" sz="96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يقف الأرنبُ </a:t>
            </a: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خَلفَ</a:t>
            </a:r>
            <a:r>
              <a:rPr lang="ar-SA" altLang="en-US" sz="96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alt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الشَجَرَة</a:t>
            </a:r>
            <a:endParaRPr lang="en-US" alt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شريحة">
  <a:themeElements>
    <a:clrScheme name="شريحة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شريحة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483</TotalTime>
  <Words>395</Words>
  <Application>Microsoft Office PowerPoint</Application>
  <PresentationFormat>شاشة عريضة</PresentationFormat>
  <Paragraphs>122</Paragraphs>
  <Slides>46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46</vt:i4>
      </vt:variant>
    </vt:vector>
  </HeadingPairs>
  <TitlesOfParts>
    <vt:vector size="60" baseType="lpstr">
      <vt:lpstr>Akhbar MT</vt:lpstr>
      <vt:lpstr>Aldhabi</vt:lpstr>
      <vt:lpstr>Andalus</vt:lpstr>
      <vt:lpstr>Arial</vt:lpstr>
      <vt:lpstr>Arial Unicode MS</vt:lpstr>
      <vt:lpstr>Calibri</vt:lpstr>
      <vt:lpstr>Century Gothic</vt:lpstr>
      <vt:lpstr>Majalla UI</vt:lpstr>
      <vt:lpstr>PT Bold Stars</vt:lpstr>
      <vt:lpstr>Sakkal Majalla</vt:lpstr>
      <vt:lpstr>Simplified Arabic</vt:lpstr>
      <vt:lpstr>Wingdings 2</vt:lpstr>
      <vt:lpstr>Wingdings 3</vt:lpstr>
      <vt:lpstr>شريحة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Ahmed</cp:lastModifiedBy>
  <cp:revision>38</cp:revision>
  <dcterms:created xsi:type="dcterms:W3CDTF">2021-01-12T14:47:49Z</dcterms:created>
  <dcterms:modified xsi:type="dcterms:W3CDTF">2024-01-20T16:14:16Z</dcterms:modified>
</cp:coreProperties>
</file>