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0"/>
  </p:notesMasterIdLst>
  <p:handoutMasterIdLst>
    <p:handoutMasterId r:id="rId21"/>
  </p:handoutMasterIdLst>
  <p:sldIdLst>
    <p:sldId id="267" r:id="rId2"/>
    <p:sldId id="324" r:id="rId3"/>
    <p:sldId id="279" r:id="rId4"/>
    <p:sldId id="263" r:id="rId5"/>
    <p:sldId id="294" r:id="rId6"/>
    <p:sldId id="323" r:id="rId7"/>
    <p:sldId id="326" r:id="rId8"/>
    <p:sldId id="327" r:id="rId9"/>
    <p:sldId id="328" r:id="rId10"/>
    <p:sldId id="329" r:id="rId11"/>
    <p:sldId id="331" r:id="rId12"/>
    <p:sldId id="332" r:id="rId13"/>
    <p:sldId id="330" r:id="rId14"/>
    <p:sldId id="333" r:id="rId15"/>
    <p:sldId id="335" r:id="rId16"/>
    <p:sldId id="336" r:id="rId17"/>
    <p:sldId id="334" r:id="rId18"/>
    <p:sldId id="325" r:id="rId19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entury Gothic" panose="020B0502020202020204" pitchFamily="34" charset="0"/>
      <p:regular r:id="rId26"/>
      <p:bold r:id="rId27"/>
      <p:italic r:id="rId28"/>
      <p:boldItalic r:id="rId29"/>
    </p:embeddedFont>
    <p:embeddedFont>
      <p:font typeface="Clear Sans" panose="020B0604020202020204" charset="0"/>
      <p:regular r:id="rId30"/>
      <p:bold r:id="rId31"/>
      <p:italic r:id="rId32"/>
      <p:boldItalic r:id="rId33"/>
    </p:embeddedFont>
    <p:embeddedFont>
      <p:font typeface="Clear Sans Light" panose="020B0604020202020204" charset="0"/>
      <p:regular r:id="rId34"/>
    </p:embeddedFont>
    <p:embeddedFont>
      <p:font typeface="Exo 2" panose="00000800000000000000" pitchFamily="2" charset="0"/>
      <p:bold r:id="rId35"/>
    </p:embeddedFont>
    <p:embeddedFont>
      <p:font typeface="Sassoon Infant Rg" panose="02000503030000020003" charset="0"/>
      <p:regular r:id="rId36"/>
      <p:bold r:id="rId37"/>
    </p:embeddedFont>
    <p:embeddedFont>
      <p:font typeface="Tahoma" panose="020B0604030504040204" pitchFamily="34" charset="0"/>
      <p:regular r:id="rId38"/>
      <p:bold r:id="rId39"/>
    </p:embeddedFont>
    <p:embeddedFont>
      <p:font typeface="Twinkl" panose="020B0604020202020204" charset="0"/>
      <p:regular r:id="rId40"/>
      <p:bold r:id="rId41"/>
    </p:embeddedFont>
    <p:embeddedFont>
      <p:font typeface="Twinkl Light" charset="0"/>
      <p:regular r:id="rId42"/>
    </p:embeddedFont>
    <p:embeddedFont>
      <p:font typeface="Twinkl SemiBold" charset="0"/>
      <p:bold r:id="rId43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lear Sans Light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lear Sans Light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lear Sans Light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lear Sans Light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lear Sans Light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lear Sans Light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lear Sans Light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lear Sans Light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lear Sans Light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orient="horz" pos="4042" userDrawn="1">
          <p15:clr>
            <a:srgbClr val="A4A3A4"/>
          </p15:clr>
        </p15:guide>
        <p15:guide id="3" pos="2903" userDrawn="1">
          <p15:clr>
            <a:srgbClr val="A4A3A4"/>
          </p15:clr>
        </p15:guide>
        <p15:guide id="4" pos="295" userDrawn="1">
          <p15:clr>
            <a:srgbClr val="A4A3A4"/>
          </p15:clr>
        </p15:guide>
        <p15:guide id="5" pos="453" userDrawn="1">
          <p15:clr>
            <a:srgbClr val="A4A3A4"/>
          </p15:clr>
        </p15:guide>
        <p15:guide id="6" orient="horz" pos="278" userDrawn="1">
          <p15:clr>
            <a:srgbClr val="A4A3A4"/>
          </p15:clr>
        </p15:guide>
        <p15:guide id="7" orient="horz" pos="414" userDrawn="1">
          <p15:clr>
            <a:srgbClr val="A4A3A4"/>
          </p15:clr>
        </p15:guide>
        <p15:guide id="8" orient="horz" pos="3906" userDrawn="1">
          <p15:clr>
            <a:srgbClr val="A4A3A4"/>
          </p15:clr>
        </p15:guide>
        <p15:guide id="9" pos="5307" userDrawn="1">
          <p15:clr>
            <a:srgbClr val="A4A3A4"/>
          </p15:clr>
        </p15:guide>
        <p15:guide id="10" pos="5465" userDrawn="1">
          <p15:clr>
            <a:srgbClr val="A4A3A4"/>
          </p15:clr>
        </p15:guide>
        <p15:guide id="11" pos="5397" userDrawn="1">
          <p15:clr>
            <a:srgbClr val="A4A3A4"/>
          </p15:clr>
        </p15:guide>
        <p15:guide id="12" orient="horz" pos="346" userDrawn="1">
          <p15:clr>
            <a:srgbClr val="A4A3A4"/>
          </p15:clr>
        </p15:guide>
        <p15:guide id="13" orient="horz" pos="95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BF9A"/>
    <a:srgbClr val="FFFFFF"/>
    <a:srgbClr val="E6E6E6"/>
    <a:srgbClr val="E8D8B5"/>
    <a:srgbClr val="BA9974"/>
    <a:srgbClr val="AD84C6"/>
    <a:srgbClr val="4A701F"/>
    <a:srgbClr val="A5BDD3"/>
    <a:srgbClr val="EAF5FA"/>
    <a:srgbClr val="FDF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16" autoAdjust="0"/>
    <p:restoredTop sz="95822" autoAdjust="0"/>
  </p:normalViewPr>
  <p:slideViewPr>
    <p:cSldViewPr snapToGrid="0">
      <p:cViewPr varScale="1">
        <p:scale>
          <a:sx n="82" d="100"/>
          <a:sy n="82" d="100"/>
        </p:scale>
        <p:origin x="1373" y="67"/>
      </p:cViewPr>
      <p:guideLst>
        <p:guide orient="horz" pos="2183"/>
        <p:guide orient="horz" pos="4042"/>
        <p:guide pos="2903"/>
        <p:guide pos="295"/>
        <p:guide pos="453"/>
        <p:guide orient="horz" pos="278"/>
        <p:guide orient="horz" pos="414"/>
        <p:guide orient="horz" pos="3906"/>
        <p:guide pos="5307"/>
        <p:guide pos="5465"/>
        <p:guide pos="5397"/>
        <p:guide orient="horz" pos="346"/>
        <p:guide orient="horz" pos="958"/>
      </p:guideLst>
    </p:cSldViewPr>
  </p:slideViewPr>
  <p:outlineViewPr>
    <p:cViewPr>
      <p:scale>
        <a:sx n="33" d="100"/>
        <a:sy n="33" d="100"/>
      </p:scale>
      <p:origin x="0" y="-1332"/>
    </p:cViewPr>
  </p:outlineViewPr>
  <p:notesTextViewPr>
    <p:cViewPr>
      <p:scale>
        <a:sx n="125" d="100"/>
        <a:sy n="125" d="100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292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handoutMaster" Target="handoutMasters/handoutMaster1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font" Target="fonts/font22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theme" Target="theme/theme1.xml"/><Relationship Id="rId20" Type="http://schemas.openxmlformats.org/officeDocument/2006/relationships/notesMaster" Target="notesMasters/notesMaster1.xml"/><Relationship Id="rId41" Type="http://schemas.openxmlformats.org/officeDocument/2006/relationships/font" Target="fonts/font20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FE3C932-065B-428F-B7C1-8634248F8D94}" type="datetimeFigureOut">
              <a:rPr lang="en-GB"/>
              <a:pPr>
                <a:defRPr/>
              </a:pPr>
              <a:t>21/01/2021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D3A02D7-AE20-41C1-8532-0701F858945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56063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AD731E0-3DB8-4F01-B16D-272AAB9F442C}" type="datetimeFigureOut">
              <a:rPr lang="en-GB"/>
              <a:pPr>
                <a:defRPr/>
              </a:pPr>
              <a:t>21/01/2021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CF16346-D426-476C-A187-CBC8246C116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073265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1D4185A0-A846-4735-8C0C-0B7F07234E92}"/>
              </a:ext>
            </a:extLst>
          </p:cNvPr>
          <p:cNvSpPr/>
          <p:nvPr userDrawn="1"/>
        </p:nvSpPr>
        <p:spPr bwMode="auto">
          <a:xfrm>
            <a:off x="479425" y="728663"/>
            <a:ext cx="8196263" cy="1787525"/>
          </a:xfrm>
          <a:prstGeom prst="roundRect">
            <a:avLst>
              <a:gd name="adj" fmla="val 0"/>
            </a:avLst>
          </a:prstGeom>
          <a:solidFill>
            <a:srgbClr val="FFF9E7">
              <a:alpha val="95000"/>
            </a:srgb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F8C680E-2BBA-46A7-A30D-C886368A5767}"/>
              </a:ext>
            </a:extLst>
          </p:cNvPr>
          <p:cNvSpPr/>
          <p:nvPr userDrawn="1"/>
        </p:nvSpPr>
        <p:spPr bwMode="auto">
          <a:xfrm>
            <a:off x="479425" y="2806700"/>
            <a:ext cx="8196263" cy="3324225"/>
          </a:xfrm>
          <a:prstGeom prst="roundRect">
            <a:avLst>
              <a:gd name="adj" fmla="val 0"/>
            </a:avLst>
          </a:prstGeom>
          <a:solidFill>
            <a:srgbClr val="FFF9E7">
              <a:alpha val="95000"/>
            </a:srgb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77433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4" name="Rectangle 3">
            <a:hlinkClick r:id="rId3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256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691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8473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  <a:prstGeom prst="roundRect">
            <a:avLst>
              <a:gd name="adj" fmla="val 9641"/>
            </a:avLst>
          </a:prstGeo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19596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30961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6181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79426" y="728665"/>
            <a:ext cx="8196263" cy="1787525"/>
          </a:xfrm>
          <a:prstGeom prst="roundRect">
            <a:avLst>
              <a:gd name="adj" fmla="val 0"/>
            </a:avLst>
          </a:prstGeom>
          <a:solidFill>
            <a:srgbClr val="FFF9E7">
              <a:alpha val="95000"/>
            </a:srgb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13" dirty="0"/>
              <a:t> </a:t>
            </a:r>
          </a:p>
        </p:txBody>
      </p:sp>
      <p:sp>
        <p:nvSpPr>
          <p:cNvPr id="3" name="Rounded Rectangle 2"/>
          <p:cNvSpPr/>
          <p:nvPr userDrawn="1"/>
        </p:nvSpPr>
        <p:spPr bwMode="auto">
          <a:xfrm>
            <a:off x="479426" y="2806702"/>
            <a:ext cx="8196263" cy="3324225"/>
          </a:xfrm>
          <a:prstGeom prst="roundRect">
            <a:avLst>
              <a:gd name="adj" fmla="val 0"/>
            </a:avLst>
          </a:prstGeom>
          <a:solidFill>
            <a:srgbClr val="FFF9E7">
              <a:alpha val="95000"/>
            </a:srgb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13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574232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5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2" t="21548" r="6172" b="21043"/>
          <a:stretch>
            <a:fillRect/>
          </a:stretch>
        </p:blipFill>
        <p:spPr bwMode="auto">
          <a:xfrm>
            <a:off x="4164014" y="3162300"/>
            <a:ext cx="8159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62324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68314" y="457202"/>
            <a:ext cx="8207375" cy="5940425"/>
          </a:xfrm>
          <a:prstGeom prst="roundRect">
            <a:avLst>
              <a:gd name="adj" fmla="val 0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13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83419" y="457201"/>
            <a:ext cx="7775576" cy="790687"/>
          </a:xfrm>
          <a:prstGeom prst="roundRect">
            <a:avLst>
              <a:gd name="adj" fmla="val 0"/>
            </a:avLst>
          </a:prstGeom>
        </p:spPr>
        <p:txBody>
          <a:bodyPr lIns="252000" tIns="216000" rIns="252000" bIns="0">
            <a:noAutofit/>
          </a:bodyPr>
          <a:lstStyle>
            <a:lvl1pPr algn="ctr">
              <a:defRPr b="0">
                <a:solidFill>
                  <a:srgbClr val="82A4C2"/>
                </a:solidFill>
                <a:latin typeface="Twinkl SemiBold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83418" y="1266826"/>
            <a:ext cx="7776370" cy="4933950"/>
          </a:xfrm>
          <a:prstGeom prst="roundRect">
            <a:avLst>
              <a:gd name="adj" fmla="val 0"/>
            </a:avLst>
          </a:prstGeom>
        </p:spPr>
        <p:txBody>
          <a:bodyPr lIns="0" tIns="72000" rIns="0" bIns="72000"/>
          <a:lstStyle>
            <a:lvl1pPr marL="0" indent="0">
              <a:buNone/>
              <a:defRPr baseline="0">
                <a:latin typeface="Twinkl Light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00061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751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1FC321-28D8-4237-B11C-8A5DD78B6E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99069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1823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  <a:prstGeom prst="roundRect">
            <a:avLst>
              <a:gd name="adj" fmla="val 9641"/>
            </a:avLst>
          </a:prstGeo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75757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79767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8101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2" name="Rectangle 1">
            <a:hlinkClick r:id="rId3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498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462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  <a:prstGeom prst="roundRect">
            <a:avLst>
              <a:gd name="adj" fmla="val 9641"/>
            </a:avLst>
          </a:prstGeo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57968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79869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4" name="Rectangle 3">
            <a:hlinkClick r:id="rId3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5527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2" name="Rectangle 1">
            <a:hlinkClick r:id="rId3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955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93691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1600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  <a:prstGeom prst="roundRect">
            <a:avLst>
              <a:gd name="adj" fmla="val 9641"/>
            </a:avLst>
          </a:prstGeo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7264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02973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4" name="Rectangle 3">
            <a:hlinkClick r:id="rId3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7308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2" name="Rectangle 1">
            <a:hlinkClick r:id="rId3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8265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3821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  <a:prstGeom prst="roundRect">
            <a:avLst>
              <a:gd name="adj" fmla="val 9641"/>
            </a:avLst>
          </a:prstGeo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96757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01981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4" name="Rectangle 3">
            <a:hlinkClick r:id="rId3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368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3B5EE4-1D96-464C-AB49-0935879C2C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77D2FD-E460-49CE-9903-2F29CB1CFC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2" t="21548" r="6172" b="21043"/>
          <a:stretch>
            <a:fillRect/>
          </a:stretch>
        </p:blipFill>
        <p:spPr bwMode="auto">
          <a:xfrm>
            <a:off x="4164013" y="3162300"/>
            <a:ext cx="8159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3897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480A6F1-0757-4F3E-B30D-CF02E8FB3600}"/>
              </a:ext>
            </a:extLst>
          </p:cNvPr>
          <p:cNvSpPr/>
          <p:nvPr userDrawn="1"/>
        </p:nvSpPr>
        <p:spPr bwMode="auto">
          <a:xfrm>
            <a:off x="468313" y="457200"/>
            <a:ext cx="8207375" cy="5940425"/>
          </a:xfrm>
          <a:prstGeom prst="roundRect">
            <a:avLst>
              <a:gd name="adj" fmla="val 0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83418" y="457199"/>
            <a:ext cx="7775576" cy="790687"/>
          </a:xfrm>
          <a:prstGeom prst="roundRect">
            <a:avLst>
              <a:gd name="adj" fmla="val 0"/>
            </a:avLst>
          </a:prstGeom>
        </p:spPr>
        <p:txBody>
          <a:bodyPr lIns="252000" tIns="216000" rIns="252000" bIns="0">
            <a:noAutofit/>
          </a:bodyPr>
          <a:lstStyle>
            <a:lvl1pPr algn="ctr">
              <a:defRPr b="0">
                <a:latin typeface="Twinkl SemiBold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83418" y="1266826"/>
            <a:ext cx="7776370" cy="4933950"/>
          </a:xfrm>
          <a:prstGeom prst="roundRect">
            <a:avLst>
              <a:gd name="adj" fmla="val 0"/>
            </a:avLst>
          </a:prstGeom>
        </p:spPr>
        <p:txBody>
          <a:bodyPr lIns="0" tIns="72000" rIns="0" bIns="72000"/>
          <a:lstStyle>
            <a:lvl1pPr marL="0" indent="0">
              <a:buNone/>
              <a:defRPr baseline="0">
                <a:latin typeface="Twinkl Light" pitchFamily="2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30794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2770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2" name="Rectangle 1">
            <a:hlinkClick r:id="rId3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965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120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2242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982" r:id="rId1"/>
    <p:sldLayoutId id="2147483983" r:id="rId2"/>
    <p:sldLayoutId id="2147483981" r:id="rId3"/>
    <p:sldLayoutId id="2147483984" r:id="rId4"/>
    <p:sldLayoutId id="2147483985" r:id="rId5"/>
    <p:sldLayoutId id="2147484079" r:id="rId6"/>
    <p:sldLayoutId id="2147484012" r:id="rId7"/>
    <p:sldLayoutId id="2147484013" r:id="rId8"/>
    <p:sldLayoutId id="2147484015" r:id="rId9"/>
    <p:sldLayoutId id="2147484016" r:id="rId10"/>
    <p:sldLayoutId id="2147484006" r:id="rId11"/>
    <p:sldLayoutId id="2147484007" r:id="rId12"/>
    <p:sldLayoutId id="2147484008" r:id="rId13"/>
    <p:sldLayoutId id="2147484009" r:id="rId14"/>
    <p:sldLayoutId id="2147484010" r:id="rId15"/>
    <p:sldLayoutId id="2147483998" r:id="rId16"/>
    <p:sldLayoutId id="2147484078" r:id="rId17"/>
    <p:sldLayoutId id="2147483956" r:id="rId18"/>
    <p:sldLayoutId id="2147484000" r:id="rId19"/>
    <p:sldLayoutId id="2147484001" r:id="rId20"/>
    <p:sldLayoutId id="2147484002" r:id="rId21"/>
    <p:sldLayoutId id="2147484003" r:id="rId22"/>
    <p:sldLayoutId id="2147484004" r:id="rId23"/>
    <p:sldLayoutId id="2147484024" r:id="rId24"/>
    <p:sldLayoutId id="2147484025" r:id="rId25"/>
    <p:sldLayoutId id="2147484026" r:id="rId26"/>
    <p:sldLayoutId id="2147484027" r:id="rId27"/>
    <p:sldLayoutId id="2147484028" r:id="rId28"/>
    <p:sldLayoutId id="2147484030" r:id="rId29"/>
    <p:sldLayoutId id="2147484031" r:id="rId30"/>
    <p:sldLayoutId id="2147484032" r:id="rId31"/>
    <p:sldLayoutId id="2147484033" r:id="rId32"/>
    <p:sldLayoutId id="2147484034" r:id="rId33"/>
    <p:sldLayoutId id="2147484036" r:id="rId34"/>
    <p:sldLayoutId id="2147484037" r:id="rId35"/>
    <p:sldLayoutId id="2147484038" r:id="rId36"/>
    <p:sldLayoutId id="2147484039" r:id="rId37"/>
    <p:sldLayoutId id="2147484040" r:id="rId38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6F8183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6F8183"/>
          </a:solidFill>
          <a:latin typeface="Twinkl SemiBold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6F8183"/>
          </a:solidFill>
          <a:latin typeface="Twinkl SemiBold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6F8183"/>
          </a:solidFill>
          <a:latin typeface="Twinkl SemiBold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6F8183"/>
          </a:solidFill>
          <a:latin typeface="Twinkl SemiBold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6F8183"/>
          </a:solidFill>
          <a:latin typeface="Clear Sans" panose="020B05030302020203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6F8183"/>
          </a:solidFill>
          <a:latin typeface="Clear Sans" panose="020B05030302020203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6F8183"/>
          </a:solidFill>
          <a:latin typeface="Clear Sans" panose="020B05030302020203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6F8183"/>
          </a:solidFill>
          <a:latin typeface="Clear Sans" panose="020B05030302020203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E7C11BB-F8F9-47EB-B1FB-EB20DB28CD17}"/>
              </a:ext>
            </a:extLst>
          </p:cNvPr>
          <p:cNvSpPr/>
          <p:nvPr/>
        </p:nvSpPr>
        <p:spPr>
          <a:xfrm>
            <a:off x="64005" y="511972"/>
            <a:ext cx="8960177" cy="953555"/>
          </a:xfrm>
          <a:prstGeom prst="rect">
            <a:avLst/>
          </a:prstGeom>
          <a:solidFill>
            <a:srgbClr val="4A701F">
              <a:alpha val="92157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3" name="Title 7">
            <a:extLst>
              <a:ext uri="{FF2B5EF4-FFF2-40B4-BE49-F238E27FC236}">
                <a16:creationId xmlns:a16="http://schemas.microsoft.com/office/drawing/2014/main" id="{EA4F25FE-51D0-4D89-8BBB-65364D410C3B}"/>
              </a:ext>
            </a:extLst>
          </p:cNvPr>
          <p:cNvSpPr>
            <a:spLocks/>
          </p:cNvSpPr>
          <p:nvPr/>
        </p:nvSpPr>
        <p:spPr bwMode="auto">
          <a:xfrm>
            <a:off x="1633610" y="417609"/>
            <a:ext cx="5820966" cy="1202531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ar-AE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winkl SemiBold" charset="0"/>
              </a:rPr>
              <a:t>الصخور</a:t>
            </a:r>
          </a:p>
        </p:txBody>
      </p:sp>
      <p:sp>
        <p:nvSpPr>
          <p:cNvPr id="4" name="Text Box 3078">
            <a:extLst>
              <a:ext uri="{FF2B5EF4-FFF2-40B4-BE49-F238E27FC236}">
                <a16:creationId xmlns:a16="http://schemas.microsoft.com/office/drawing/2014/main" id="{65F554BB-85EF-44DE-97F0-A9411D6063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4190" y="3524368"/>
            <a:ext cx="346870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ar-S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الصـف : </a:t>
            </a:r>
            <a:r>
              <a:rPr lang="ar-AE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الثاني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 Box 3079">
            <a:extLst>
              <a:ext uri="{FF2B5EF4-FFF2-40B4-BE49-F238E27FC236}">
                <a16:creationId xmlns:a16="http://schemas.microsoft.com/office/drawing/2014/main" id="{42D065A0-992B-469F-9AED-FF58B461EF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9857" y="4331855"/>
            <a:ext cx="4653913" cy="614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المـــادة / </a:t>
            </a:r>
            <a:r>
              <a:rPr lang="ar-AE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ال</a:t>
            </a:r>
            <a:r>
              <a:rPr lang="ar-S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علــــــــــــــوم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defRPr/>
            </a:pPr>
            <a:endParaRPr lang="en-US" sz="591" dirty="0">
              <a:solidFill>
                <a:srgbClr val="FFFF00"/>
              </a:solidFill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602385-9D95-4298-960A-48E8B7CFB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6409" y="5797204"/>
            <a:ext cx="1954230" cy="10607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124FE15-C37A-4198-B191-CE3DFFA178C7}"/>
              </a:ext>
            </a:extLst>
          </p:cNvPr>
          <p:cNvSpPr/>
          <p:nvPr/>
        </p:nvSpPr>
        <p:spPr>
          <a:xfrm>
            <a:off x="3314625" y="6371530"/>
            <a:ext cx="2482603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sym typeface="Arial" panose="020B0604020202020204" pitchFamily="34" charset="0"/>
              </a:rPr>
              <a:t>Sunday, 24/1/202</a:t>
            </a:r>
            <a:r>
              <a:rPr lang="ar-AE" sz="2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sym typeface="Arial" panose="020B0604020202020204" pitchFamily="34" charset="0"/>
              </a:rPr>
              <a:t>1</a:t>
            </a:r>
            <a:endParaRPr lang="en-US" sz="21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38BED3F2-3EC7-41D7-A5EF-8D2F350A2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382" y="714079"/>
            <a:ext cx="1245800" cy="679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2">
            <a:extLst>
              <a:ext uri="{FF2B5EF4-FFF2-40B4-BE49-F238E27FC236}">
                <a16:creationId xmlns:a16="http://schemas.microsoft.com/office/drawing/2014/main" id="{133B8B47-DDDC-40BB-9FBF-9F34AFC7A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120"/>
          <a:stretch>
            <a:fillRect/>
          </a:stretch>
        </p:blipFill>
        <p:spPr bwMode="auto">
          <a:xfrm>
            <a:off x="334774" y="556936"/>
            <a:ext cx="1057956" cy="836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EDA977-FCE0-4EC6-BE16-B5A5464BED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923" y="3073810"/>
            <a:ext cx="1158340" cy="10607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1FDDCA-ADF8-4F23-8661-0E221E0012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481"/>
          <a:stretch/>
        </p:blipFill>
        <p:spPr>
          <a:xfrm>
            <a:off x="942391" y="1109520"/>
            <a:ext cx="5701004" cy="5289781"/>
          </a:xfrm>
          <a:prstGeom prst="rect">
            <a:avLst/>
          </a:prstGeom>
        </p:spPr>
      </p:pic>
      <p:pic>
        <p:nvPicPr>
          <p:cNvPr id="4098" name="Picture 2" descr="وظيفة محوسبة للصف الثالث وتسليمها حتى تاريخ 12-11-12 - موقع العلوم العام  2017-2016">
            <a:extLst>
              <a:ext uri="{FF2B5EF4-FFF2-40B4-BE49-F238E27FC236}">
                <a16:creationId xmlns:a16="http://schemas.microsoft.com/office/drawing/2014/main" id="{1D839331-2D0C-4B45-97C0-C2CC5FC62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425" y="2334887"/>
            <a:ext cx="3370101" cy="3209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45EA98-8D55-4611-9925-CA74AA5EE2D5}"/>
              </a:ext>
            </a:extLst>
          </p:cNvPr>
          <p:cNvSpPr txBox="1"/>
          <p:nvPr/>
        </p:nvSpPr>
        <p:spPr>
          <a:xfrm>
            <a:off x="545615" y="238512"/>
            <a:ext cx="7752141" cy="871008"/>
          </a:xfrm>
          <a:prstGeom prst="rect">
            <a:avLst/>
          </a:prstGeom>
          <a:solidFill>
            <a:srgbClr val="E4EFF5"/>
          </a:solidFill>
          <a:ln w="31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 eaLnBrk="1" hangingPunct="1"/>
            <a:r>
              <a:rPr lang="ar-AE" b="1" dirty="0">
                <a:solidFill>
                  <a:srgbClr val="FF0000"/>
                </a:solidFill>
              </a:rPr>
              <a:t>الدرس:  </a:t>
            </a:r>
            <a:r>
              <a:rPr lang="ar-AE" sz="2000" b="1" dirty="0">
                <a:solidFill>
                  <a:srgbClr val="002060"/>
                </a:solidFill>
                <a:latin typeface="Twinkl SemiBold" charset="0"/>
              </a:rPr>
              <a:t>الصخور</a:t>
            </a:r>
            <a:endParaRPr lang="ar-AE" altLang="en-US" sz="2000" b="1" dirty="0">
              <a:solidFill>
                <a:srgbClr val="002060"/>
              </a:solidFill>
              <a:latin typeface="Twinkl SemiBold" charset="0"/>
            </a:endParaRPr>
          </a:p>
          <a:p>
            <a:pPr algn="r" rtl="1" eaLnBrk="1" hangingPunct="1">
              <a:lnSpc>
                <a:spcPct val="70000"/>
              </a:lnSpc>
              <a:defRPr/>
            </a:pPr>
            <a:r>
              <a:rPr lang="ar-A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ناتج التعلم: </a:t>
            </a:r>
            <a:r>
              <a:rPr lang="ar-AE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يستقصي ما تمثله الصخور وكيفية استخدامها</a:t>
            </a:r>
            <a:r>
              <a:rPr lang="ar-AE" b="1" dirty="0">
                <a:solidFill>
                  <a:srgbClr val="002060"/>
                </a:solidFill>
              </a:rPr>
              <a:t>.</a:t>
            </a:r>
            <a:endParaRPr lang="ar-AE" sz="1600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r" rtl="1"/>
            <a:r>
              <a:rPr lang="ar-A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كلمات الدرس</a:t>
            </a:r>
            <a:r>
              <a:rPr lang="ar-AE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ar-SA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ar-AE" sz="1600" b="1" dirty="0">
                <a:solidFill>
                  <a:srgbClr val="435F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مورد</a:t>
            </a:r>
            <a:r>
              <a:rPr lang="ar-SA" sz="1600" b="1" dirty="0">
                <a:solidFill>
                  <a:srgbClr val="435F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طبيعي </a:t>
            </a:r>
            <a:r>
              <a:rPr lang="en-US" sz="1600" b="1" dirty="0">
                <a:solidFill>
                  <a:srgbClr val="435F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resource</a:t>
            </a:r>
            <a:r>
              <a:rPr lang="ar-SA" sz="1600" b="1" dirty="0">
                <a:solidFill>
                  <a:srgbClr val="435F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>
                <a:solidFill>
                  <a:srgbClr val="435F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natural</a:t>
            </a:r>
            <a:r>
              <a:rPr lang="ar-SA" sz="1600" b="1" dirty="0">
                <a:solidFill>
                  <a:srgbClr val="435F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ar-AE" sz="1600" b="1" dirty="0">
                <a:solidFill>
                  <a:srgbClr val="435F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صخور </a:t>
            </a:r>
            <a:r>
              <a:rPr lang="en-US" sz="1600" b="1" dirty="0">
                <a:solidFill>
                  <a:srgbClr val="435F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rocks</a:t>
            </a:r>
            <a:endParaRPr lang="ar-AE" sz="1600" b="1" dirty="0">
              <a:solidFill>
                <a:srgbClr val="435F1A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73114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9A3F034-F40E-4DE8-AC77-6A7C6E5D901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4925" y="998377"/>
            <a:ext cx="7356118" cy="542176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877609-68F4-42E9-A8B0-825E9911C3FD}"/>
              </a:ext>
            </a:extLst>
          </p:cNvPr>
          <p:cNvSpPr/>
          <p:nvPr/>
        </p:nvSpPr>
        <p:spPr>
          <a:xfrm>
            <a:off x="3498980" y="5729337"/>
            <a:ext cx="3349690" cy="578498"/>
          </a:xfrm>
          <a:prstGeom prst="rect">
            <a:avLst/>
          </a:prstGeom>
          <a:solidFill>
            <a:srgbClr val="BA99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C597A0-03C6-47C3-96B3-893871263010}"/>
              </a:ext>
            </a:extLst>
          </p:cNvPr>
          <p:cNvSpPr txBox="1"/>
          <p:nvPr/>
        </p:nvSpPr>
        <p:spPr>
          <a:xfrm>
            <a:off x="545615" y="238512"/>
            <a:ext cx="7752141" cy="871008"/>
          </a:xfrm>
          <a:prstGeom prst="rect">
            <a:avLst/>
          </a:prstGeom>
          <a:solidFill>
            <a:srgbClr val="E4EFF5"/>
          </a:solidFill>
          <a:ln w="31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 eaLnBrk="1" hangingPunct="1"/>
            <a:r>
              <a:rPr lang="ar-AE" b="1" dirty="0">
                <a:solidFill>
                  <a:srgbClr val="FF0000"/>
                </a:solidFill>
              </a:rPr>
              <a:t>الدرس:  </a:t>
            </a:r>
            <a:r>
              <a:rPr lang="ar-AE" sz="2000" b="1" dirty="0">
                <a:solidFill>
                  <a:srgbClr val="002060"/>
                </a:solidFill>
                <a:latin typeface="Twinkl SemiBold" charset="0"/>
              </a:rPr>
              <a:t>الصخور</a:t>
            </a:r>
            <a:endParaRPr lang="ar-AE" altLang="en-US" sz="2000" b="1" dirty="0">
              <a:solidFill>
                <a:srgbClr val="002060"/>
              </a:solidFill>
              <a:latin typeface="Twinkl SemiBold" charset="0"/>
            </a:endParaRPr>
          </a:p>
          <a:p>
            <a:pPr algn="r" rtl="1" eaLnBrk="1" hangingPunct="1">
              <a:lnSpc>
                <a:spcPct val="70000"/>
              </a:lnSpc>
              <a:defRPr/>
            </a:pPr>
            <a:r>
              <a:rPr lang="ar-A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ناتج التعلم: </a:t>
            </a:r>
            <a:r>
              <a:rPr lang="ar-AE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يستقصي ما تمثله الصخور وكيفية استخدامها</a:t>
            </a:r>
            <a:r>
              <a:rPr lang="ar-AE" b="1" dirty="0">
                <a:solidFill>
                  <a:srgbClr val="002060"/>
                </a:solidFill>
              </a:rPr>
              <a:t>.</a:t>
            </a:r>
            <a:endParaRPr lang="ar-AE" sz="1600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r" rtl="1"/>
            <a:r>
              <a:rPr lang="ar-A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كلمات الدرس</a:t>
            </a:r>
            <a:r>
              <a:rPr lang="ar-AE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ar-SA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ar-AE" sz="1600" b="1" dirty="0">
                <a:solidFill>
                  <a:srgbClr val="435F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مورد</a:t>
            </a:r>
            <a:r>
              <a:rPr lang="ar-SA" sz="1600" b="1" dirty="0">
                <a:solidFill>
                  <a:srgbClr val="435F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طبيعي </a:t>
            </a:r>
            <a:r>
              <a:rPr lang="en-US" sz="1600" b="1" dirty="0">
                <a:solidFill>
                  <a:srgbClr val="435F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resource</a:t>
            </a:r>
            <a:r>
              <a:rPr lang="ar-SA" sz="1600" b="1" dirty="0">
                <a:solidFill>
                  <a:srgbClr val="435F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>
                <a:solidFill>
                  <a:srgbClr val="435F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natural</a:t>
            </a:r>
            <a:r>
              <a:rPr lang="ar-SA" sz="1600" b="1" dirty="0">
                <a:solidFill>
                  <a:srgbClr val="435F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ar-AE" sz="1600" b="1" dirty="0">
                <a:solidFill>
                  <a:srgbClr val="435F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صخور </a:t>
            </a:r>
            <a:r>
              <a:rPr lang="en-US" sz="1600" b="1" dirty="0">
                <a:solidFill>
                  <a:srgbClr val="435F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rocks</a:t>
            </a:r>
            <a:endParaRPr lang="ar-AE" sz="1600" b="1" dirty="0">
              <a:solidFill>
                <a:srgbClr val="435F1A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B158E7-1A3F-4927-92E4-96B8724565CD}"/>
              </a:ext>
            </a:extLst>
          </p:cNvPr>
          <p:cNvSpPr txBox="1"/>
          <p:nvPr/>
        </p:nvSpPr>
        <p:spPr>
          <a:xfrm>
            <a:off x="970384" y="1240971"/>
            <a:ext cx="1315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صفحة 227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41746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48DF9BC-4725-44BB-9993-D9A4DFD831D9}"/>
              </a:ext>
            </a:extLst>
          </p:cNvPr>
          <p:cNvGrpSpPr/>
          <p:nvPr/>
        </p:nvGrpSpPr>
        <p:grpSpPr>
          <a:xfrm>
            <a:off x="60740" y="2773429"/>
            <a:ext cx="7900410" cy="486061"/>
            <a:chOff x="60740" y="2773429"/>
            <a:chExt cx="7900410" cy="486061"/>
          </a:xfrm>
        </p:grpSpPr>
        <p:sp>
          <p:nvSpPr>
            <p:cNvPr id="4" name="Rounded Rectangle 20">
              <a:extLst>
                <a:ext uri="{FF2B5EF4-FFF2-40B4-BE49-F238E27FC236}">
                  <a16:creationId xmlns:a16="http://schemas.microsoft.com/office/drawing/2014/main" id="{08C5C966-EAFA-4E56-876D-A3DCAF5395C3}"/>
                </a:ext>
              </a:extLst>
            </p:cNvPr>
            <p:cNvSpPr/>
            <p:nvPr/>
          </p:nvSpPr>
          <p:spPr>
            <a:xfrm>
              <a:off x="1112115" y="2773429"/>
              <a:ext cx="6849035" cy="486061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49A10EB-2113-4115-B20A-44263AFF1A8B}"/>
                </a:ext>
              </a:extLst>
            </p:cNvPr>
            <p:cNvSpPr txBox="1"/>
            <p:nvPr/>
          </p:nvSpPr>
          <p:spPr>
            <a:xfrm>
              <a:off x="60740" y="2841699"/>
              <a:ext cx="76711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ar-AE" b="1" dirty="0">
                  <a:solidFill>
                    <a:srgbClr val="1C1C1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winkl"/>
                  <a:cs typeface="+mn-cs"/>
                </a:rPr>
                <a:t>تعتبر الصخور مورد غير طبيعي.</a:t>
              </a:r>
              <a:endParaRPr lang="en-GB" b="1" dirty="0">
                <a:solidFill>
                  <a:srgbClr val="1C1C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AEE1658-36BF-4C9C-8AEE-F2FF5E29F549}"/>
              </a:ext>
            </a:extLst>
          </p:cNvPr>
          <p:cNvGrpSpPr/>
          <p:nvPr/>
        </p:nvGrpSpPr>
        <p:grpSpPr>
          <a:xfrm>
            <a:off x="263113" y="3500827"/>
            <a:ext cx="7714816" cy="528091"/>
            <a:chOff x="263113" y="3500827"/>
            <a:chExt cx="7714816" cy="528091"/>
          </a:xfrm>
        </p:grpSpPr>
        <p:sp>
          <p:nvSpPr>
            <p:cNvPr id="7" name="Rounded Rectangle 21">
              <a:extLst>
                <a:ext uri="{FF2B5EF4-FFF2-40B4-BE49-F238E27FC236}">
                  <a16:creationId xmlns:a16="http://schemas.microsoft.com/office/drawing/2014/main" id="{4CBA1083-7119-402F-9447-4378CDC52A95}"/>
                </a:ext>
              </a:extLst>
            </p:cNvPr>
            <p:cNvSpPr/>
            <p:nvPr/>
          </p:nvSpPr>
          <p:spPr>
            <a:xfrm>
              <a:off x="1128894" y="3500827"/>
              <a:ext cx="6849035" cy="528091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A5B2241-958A-4BE4-870D-3B6E41A5019D}"/>
                </a:ext>
              </a:extLst>
            </p:cNvPr>
            <p:cNvSpPr txBox="1"/>
            <p:nvPr/>
          </p:nvSpPr>
          <p:spPr>
            <a:xfrm>
              <a:off x="263113" y="3612064"/>
              <a:ext cx="76711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ar-AE" b="1" dirty="0">
                  <a:solidFill>
                    <a:srgbClr val="1C1C1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winkl"/>
                  <a:cs typeface="+mn-cs"/>
                </a:rPr>
                <a:t>يمكن للإنسان أن يستخدم الصخوروالحيوان كذلك ؟</a:t>
              </a:r>
              <a:endParaRPr lang="en-GB" b="1" dirty="0">
                <a:solidFill>
                  <a:srgbClr val="1C1C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ECDB017-0586-4D8A-B129-3058534AE034}"/>
              </a:ext>
            </a:extLst>
          </p:cNvPr>
          <p:cNvGrpSpPr/>
          <p:nvPr/>
        </p:nvGrpSpPr>
        <p:grpSpPr>
          <a:xfrm>
            <a:off x="260975" y="4275256"/>
            <a:ext cx="7708565" cy="528091"/>
            <a:chOff x="260975" y="4275256"/>
            <a:chExt cx="7708565" cy="528091"/>
          </a:xfrm>
        </p:grpSpPr>
        <p:sp>
          <p:nvSpPr>
            <p:cNvPr id="10" name="Rounded Rectangle 24">
              <a:extLst>
                <a:ext uri="{FF2B5EF4-FFF2-40B4-BE49-F238E27FC236}">
                  <a16:creationId xmlns:a16="http://schemas.microsoft.com/office/drawing/2014/main" id="{F70B11B5-3CFE-4F82-8CA3-D41592E7EF18}"/>
                </a:ext>
              </a:extLst>
            </p:cNvPr>
            <p:cNvSpPr/>
            <p:nvPr/>
          </p:nvSpPr>
          <p:spPr>
            <a:xfrm>
              <a:off x="1120505" y="4275256"/>
              <a:ext cx="6849035" cy="528091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CE63297-9383-4245-BFE2-62E97C4F8CF1}"/>
                </a:ext>
              </a:extLst>
            </p:cNvPr>
            <p:cNvSpPr txBox="1"/>
            <p:nvPr/>
          </p:nvSpPr>
          <p:spPr>
            <a:xfrm>
              <a:off x="260975" y="4374637"/>
              <a:ext cx="76711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ar-AE" b="1" dirty="0">
                  <a:solidFill>
                    <a:srgbClr val="1C1C1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winkl"/>
                  <a:cs typeface="+mn-cs"/>
                </a:rPr>
                <a:t>جميع الصخور خشنة؟</a:t>
              </a:r>
              <a:endParaRPr lang="en-GB" b="1" dirty="0">
                <a:solidFill>
                  <a:srgbClr val="1C1C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0CFAF79-1169-43BB-8A06-EB0F1FF5D89B}"/>
              </a:ext>
            </a:extLst>
          </p:cNvPr>
          <p:cNvGrpSpPr/>
          <p:nvPr/>
        </p:nvGrpSpPr>
        <p:grpSpPr>
          <a:xfrm>
            <a:off x="1147482" y="5020200"/>
            <a:ext cx="6849035" cy="528091"/>
            <a:chOff x="1128894" y="5039902"/>
            <a:chExt cx="6849035" cy="528091"/>
          </a:xfrm>
        </p:grpSpPr>
        <p:sp>
          <p:nvSpPr>
            <p:cNvPr id="13" name="Rounded Rectangle 23">
              <a:extLst>
                <a:ext uri="{FF2B5EF4-FFF2-40B4-BE49-F238E27FC236}">
                  <a16:creationId xmlns:a16="http://schemas.microsoft.com/office/drawing/2014/main" id="{27C80E13-B24C-426A-B98C-AB604F283368}"/>
                </a:ext>
              </a:extLst>
            </p:cNvPr>
            <p:cNvSpPr/>
            <p:nvPr/>
          </p:nvSpPr>
          <p:spPr>
            <a:xfrm>
              <a:off x="1128894" y="5039902"/>
              <a:ext cx="6849035" cy="52809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dirty="0">
                <a:solidFill>
                  <a:prstClr val="white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0644FF9-F6DA-46A4-8033-BEFBC4B8C304}"/>
                </a:ext>
              </a:extLst>
            </p:cNvPr>
            <p:cNvSpPr txBox="1"/>
            <p:nvPr/>
          </p:nvSpPr>
          <p:spPr>
            <a:xfrm>
              <a:off x="5066596" y="5145002"/>
              <a:ext cx="27534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ar-AE" b="1" dirty="0">
                  <a:solidFill>
                    <a:srgbClr val="1C1C1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winkl"/>
                  <a:cs typeface="+mn-cs"/>
                </a:rPr>
                <a:t>جميع الصخور هي جمادات.</a:t>
              </a:r>
              <a:endParaRPr lang="en-GB" b="1" dirty="0">
                <a:solidFill>
                  <a:srgbClr val="1C1C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"/>
                <a:cs typeface="+mn-cs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BEFFCC22-85A9-4012-AEDF-81BA89DC11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569" y="2782640"/>
            <a:ext cx="758479" cy="64556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596858E-0103-4E69-8CA6-92C2F34D5DD0}"/>
              </a:ext>
            </a:extLst>
          </p:cNvPr>
          <p:cNvGrpSpPr/>
          <p:nvPr/>
        </p:nvGrpSpPr>
        <p:grpSpPr>
          <a:xfrm>
            <a:off x="1147482" y="2019748"/>
            <a:ext cx="7671156" cy="528091"/>
            <a:chOff x="1120507" y="2061735"/>
            <a:chExt cx="7671156" cy="528091"/>
          </a:xfrm>
        </p:grpSpPr>
        <p:sp>
          <p:nvSpPr>
            <p:cNvPr id="17" name="Rounded Rectangle 19">
              <a:extLst>
                <a:ext uri="{FF2B5EF4-FFF2-40B4-BE49-F238E27FC236}">
                  <a16:creationId xmlns:a16="http://schemas.microsoft.com/office/drawing/2014/main" id="{18BBB7F9-A0C2-4467-87C8-0790AA6E7AED}"/>
                </a:ext>
              </a:extLst>
            </p:cNvPr>
            <p:cNvSpPr/>
            <p:nvPr/>
          </p:nvSpPr>
          <p:spPr>
            <a:xfrm>
              <a:off x="1120507" y="2061735"/>
              <a:ext cx="6849035" cy="528091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119D158-AC73-4A57-A0C0-B5DFABFF61A4}"/>
                </a:ext>
              </a:extLst>
            </p:cNvPr>
            <p:cNvSpPr txBox="1"/>
            <p:nvPr/>
          </p:nvSpPr>
          <p:spPr>
            <a:xfrm>
              <a:off x="1120507" y="2129672"/>
              <a:ext cx="76711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ar-AE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إستراتيجية : صح أو خطأ</a:t>
              </a:r>
              <a:endPara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5BA4708A-F8E5-4926-9C6B-2C97E61982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568" y="4330738"/>
            <a:ext cx="758479" cy="6455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0CE77EB-0684-49AE-B327-7CBBDDCC79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006" y="4866948"/>
            <a:ext cx="873261" cy="83453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1E2E69B-09CD-428C-8D5E-50946CBA3A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213" y="3332028"/>
            <a:ext cx="873261" cy="834531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0C73135-2FAD-404A-9B6B-6326F90C4A86}"/>
              </a:ext>
            </a:extLst>
          </p:cNvPr>
          <p:cNvSpPr/>
          <p:nvPr/>
        </p:nvSpPr>
        <p:spPr>
          <a:xfrm>
            <a:off x="1514971" y="1315287"/>
            <a:ext cx="51631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تقييم مرحلي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3C0CC8D-0456-4C57-A90A-7E3CEC83EAD5}"/>
              </a:ext>
            </a:extLst>
          </p:cNvPr>
          <p:cNvSpPr txBox="1"/>
          <p:nvPr/>
        </p:nvSpPr>
        <p:spPr>
          <a:xfrm>
            <a:off x="545615" y="238512"/>
            <a:ext cx="7752141" cy="871008"/>
          </a:xfrm>
          <a:prstGeom prst="rect">
            <a:avLst/>
          </a:prstGeom>
          <a:solidFill>
            <a:srgbClr val="E4EFF5"/>
          </a:solidFill>
          <a:ln w="31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 eaLnBrk="1" hangingPunct="1"/>
            <a:r>
              <a:rPr lang="ar-AE" b="1" dirty="0">
                <a:solidFill>
                  <a:srgbClr val="FF0000"/>
                </a:solidFill>
              </a:rPr>
              <a:t>الدرس:  </a:t>
            </a:r>
            <a:r>
              <a:rPr lang="ar-AE" sz="2000" b="1" dirty="0">
                <a:solidFill>
                  <a:srgbClr val="002060"/>
                </a:solidFill>
                <a:latin typeface="Twinkl SemiBold" charset="0"/>
              </a:rPr>
              <a:t>الصخور</a:t>
            </a:r>
            <a:endParaRPr lang="ar-AE" altLang="en-US" sz="2000" b="1" dirty="0">
              <a:solidFill>
                <a:srgbClr val="002060"/>
              </a:solidFill>
              <a:latin typeface="Twinkl SemiBold" charset="0"/>
            </a:endParaRPr>
          </a:p>
          <a:p>
            <a:pPr algn="r" rtl="1" eaLnBrk="1" hangingPunct="1">
              <a:lnSpc>
                <a:spcPct val="70000"/>
              </a:lnSpc>
              <a:defRPr/>
            </a:pPr>
            <a:r>
              <a:rPr lang="ar-A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ناتج التعلم: </a:t>
            </a:r>
            <a:r>
              <a:rPr lang="ar-AE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يستقصي ما تمثله الصخور وكيفية استخدامها</a:t>
            </a:r>
            <a:r>
              <a:rPr lang="ar-AE" b="1" dirty="0">
                <a:solidFill>
                  <a:srgbClr val="002060"/>
                </a:solidFill>
              </a:rPr>
              <a:t>.</a:t>
            </a:r>
            <a:endParaRPr lang="ar-AE" sz="1600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r" rtl="1"/>
            <a:r>
              <a:rPr lang="ar-A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كلمات الدرس</a:t>
            </a:r>
            <a:r>
              <a:rPr lang="ar-AE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ar-SA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ar-AE" sz="1600" b="1" dirty="0">
                <a:solidFill>
                  <a:srgbClr val="435F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مورد</a:t>
            </a:r>
            <a:r>
              <a:rPr lang="ar-SA" sz="1600" b="1" dirty="0">
                <a:solidFill>
                  <a:srgbClr val="435F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طبيعي </a:t>
            </a:r>
            <a:r>
              <a:rPr lang="en-US" sz="1600" b="1" dirty="0">
                <a:solidFill>
                  <a:srgbClr val="435F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resource</a:t>
            </a:r>
            <a:r>
              <a:rPr lang="ar-SA" sz="1600" b="1" dirty="0">
                <a:solidFill>
                  <a:srgbClr val="435F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>
                <a:solidFill>
                  <a:srgbClr val="435F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natural</a:t>
            </a:r>
            <a:r>
              <a:rPr lang="ar-SA" sz="1600" b="1" dirty="0">
                <a:solidFill>
                  <a:srgbClr val="435F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ar-AE" sz="1600" b="1" dirty="0">
                <a:solidFill>
                  <a:srgbClr val="435F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صخور </a:t>
            </a:r>
            <a:r>
              <a:rPr lang="en-US" sz="1600" b="1" dirty="0">
                <a:solidFill>
                  <a:srgbClr val="435F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rocks</a:t>
            </a:r>
            <a:endParaRPr lang="ar-AE" sz="1600" b="1" dirty="0">
              <a:solidFill>
                <a:srgbClr val="435F1A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218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CF9718DB-D4E8-4CCC-8EB1-869175CC0A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9144228"/>
              </p:ext>
            </p:extLst>
          </p:nvPr>
        </p:nvGraphicFramePr>
        <p:xfrm>
          <a:off x="795757" y="1223462"/>
          <a:ext cx="7539135" cy="305265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513045">
                  <a:extLst>
                    <a:ext uri="{9D8B030D-6E8A-4147-A177-3AD203B41FA5}">
                      <a16:colId xmlns:a16="http://schemas.microsoft.com/office/drawing/2014/main" val="54197751"/>
                    </a:ext>
                  </a:extLst>
                </a:gridCol>
                <a:gridCol w="2513045">
                  <a:extLst>
                    <a:ext uri="{9D8B030D-6E8A-4147-A177-3AD203B41FA5}">
                      <a16:colId xmlns:a16="http://schemas.microsoft.com/office/drawing/2014/main" val="2347426397"/>
                    </a:ext>
                  </a:extLst>
                </a:gridCol>
                <a:gridCol w="2513045">
                  <a:extLst>
                    <a:ext uri="{9D8B030D-6E8A-4147-A177-3AD203B41FA5}">
                      <a16:colId xmlns:a16="http://schemas.microsoft.com/office/drawing/2014/main" val="3090717842"/>
                    </a:ext>
                  </a:extLst>
                </a:gridCol>
              </a:tblGrid>
              <a:tr h="549354">
                <a:tc>
                  <a:txBody>
                    <a:bodyPr/>
                    <a:lstStyle/>
                    <a:p>
                      <a:pPr algn="ctr"/>
                      <a:r>
                        <a:rPr lang="ar-AE" sz="24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الصخور المتحولة </a:t>
                      </a:r>
                      <a:endParaRPr lang="en-US" sz="24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24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الصخور النارية </a:t>
                      </a:r>
                      <a:endParaRPr lang="en-US" sz="24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24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الصخور الرسوبية </a:t>
                      </a:r>
                      <a:endParaRPr lang="en-US" sz="24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7559440"/>
                  </a:ext>
                </a:extLst>
              </a:tr>
              <a:tr h="2503298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AE" sz="2000" b="1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تتكون الصخور</a:t>
                      </a:r>
                    </a:p>
                    <a:p>
                      <a:pPr marL="0" algn="ctr" defTabSz="914400" rtl="1" eaLnBrk="1" latinLnBrk="0" hangingPunct="1"/>
                      <a:r>
                        <a:rPr lang="ar-AE" sz="2000" b="1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المتحولة من طبقات متحولة ومتعرجة بفعل الضغط وتكون ذات ألوان متنوعة. وتتكون معظم الأحجار الكريمة</a:t>
                      </a:r>
                    </a:p>
                    <a:p>
                      <a:pPr marL="0" algn="ctr" defTabSz="914400" rtl="1" eaLnBrk="1" latinLnBrk="0" hangingPunct="1"/>
                      <a:r>
                        <a:rPr lang="ar-AE" sz="2000" b="1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من الصخور المتحولة.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AE" sz="2000" b="1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قد يكون للصخور النارية بنيات متعددة ولكنها لا تتكون من طبقات لأنها صخور جديدة متكونة حديثًا. وغالبًا ما يكون لونها أسود أو أبيض أو رمادي</a:t>
                      </a:r>
                      <a:r>
                        <a:rPr lang="ar-AE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AE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تتكون الصخور الرسوبية من طبقات مضغوطة من الرمل أو الصخور الطينية. وغالبًا</a:t>
                      </a:r>
                    </a:p>
                    <a:p>
                      <a:pPr algn="ctr" rtl="1"/>
                      <a:r>
                        <a:rPr lang="ar-AE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ما يكون لونها بني أو أسمر أو رمادي.</a:t>
                      </a:r>
                      <a:endParaRPr lang="en-U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6720901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EE1B4B42-FB9C-40E7-8021-4FBA3A3C959C}"/>
              </a:ext>
            </a:extLst>
          </p:cNvPr>
          <p:cNvSpPr/>
          <p:nvPr/>
        </p:nvSpPr>
        <p:spPr>
          <a:xfrm>
            <a:off x="1741713" y="358143"/>
            <a:ext cx="53905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أنواع الصخور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597E48-AE0B-46F5-B53E-EBB9425DC4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92" t="35190" b="32036"/>
          <a:stretch/>
        </p:blipFill>
        <p:spPr>
          <a:xfrm rot="20259309">
            <a:off x="305100" y="4455527"/>
            <a:ext cx="3493446" cy="9195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E5EEAA-B96C-464A-8011-0CF6216CD5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817"/>
          <a:stretch/>
        </p:blipFill>
        <p:spPr>
          <a:xfrm rot="20476248">
            <a:off x="2181242" y="4563400"/>
            <a:ext cx="4126929" cy="9703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90DD7B-013D-4B90-9FD5-4F62815EFE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7501"/>
          <a:stretch/>
        </p:blipFill>
        <p:spPr>
          <a:xfrm rot="20116033">
            <a:off x="5089533" y="4668939"/>
            <a:ext cx="3776929" cy="103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7741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الصخور النارية - YouTube">
            <a:extLst>
              <a:ext uri="{FF2B5EF4-FFF2-40B4-BE49-F238E27FC236}">
                <a16:creationId xmlns:a16="http://schemas.microsoft.com/office/drawing/2014/main" id="{6D3E5290-BB53-4F4F-B04F-86CB5143C6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3" t="-2358" r="7551" b="16893"/>
          <a:stretch/>
        </p:blipFill>
        <p:spPr bwMode="auto">
          <a:xfrm>
            <a:off x="1127634" y="1428596"/>
            <a:ext cx="7092638" cy="43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545F792-3255-4E6C-ACE7-C1453BAD9988}"/>
              </a:ext>
            </a:extLst>
          </p:cNvPr>
          <p:cNvSpPr txBox="1"/>
          <p:nvPr/>
        </p:nvSpPr>
        <p:spPr>
          <a:xfrm>
            <a:off x="545615" y="238512"/>
            <a:ext cx="7752141" cy="871008"/>
          </a:xfrm>
          <a:prstGeom prst="rect">
            <a:avLst/>
          </a:prstGeom>
          <a:solidFill>
            <a:srgbClr val="E4EFF5"/>
          </a:solidFill>
          <a:ln w="31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 eaLnBrk="1" hangingPunct="1"/>
            <a:r>
              <a:rPr lang="ar-AE" b="1" dirty="0">
                <a:solidFill>
                  <a:srgbClr val="FF0000"/>
                </a:solidFill>
              </a:rPr>
              <a:t>الدرس:  </a:t>
            </a:r>
            <a:r>
              <a:rPr lang="ar-AE" sz="2000" b="1" dirty="0">
                <a:solidFill>
                  <a:srgbClr val="002060"/>
                </a:solidFill>
                <a:latin typeface="Twinkl SemiBold" charset="0"/>
              </a:rPr>
              <a:t>الصخور</a:t>
            </a:r>
            <a:endParaRPr lang="ar-AE" altLang="en-US" sz="2000" b="1" dirty="0">
              <a:solidFill>
                <a:srgbClr val="002060"/>
              </a:solidFill>
              <a:latin typeface="Twinkl SemiBold" charset="0"/>
            </a:endParaRPr>
          </a:p>
          <a:p>
            <a:pPr algn="r" rtl="1" eaLnBrk="1" hangingPunct="1">
              <a:lnSpc>
                <a:spcPct val="70000"/>
              </a:lnSpc>
              <a:defRPr/>
            </a:pPr>
            <a:r>
              <a:rPr lang="ar-A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ناتج التعلم: </a:t>
            </a:r>
            <a:r>
              <a:rPr lang="ar-AE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يستقصي ما تمثله الصخور وكيفية استخدامها</a:t>
            </a:r>
            <a:r>
              <a:rPr lang="ar-AE" b="1" dirty="0">
                <a:solidFill>
                  <a:srgbClr val="002060"/>
                </a:solidFill>
              </a:rPr>
              <a:t>.</a:t>
            </a:r>
            <a:endParaRPr lang="ar-AE" sz="1600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r" rtl="1"/>
            <a:r>
              <a:rPr lang="ar-A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كلمات الدرس</a:t>
            </a:r>
            <a:r>
              <a:rPr lang="ar-AE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ar-SA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ar-AE" sz="1600" b="1" dirty="0">
                <a:solidFill>
                  <a:srgbClr val="435F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مورد</a:t>
            </a:r>
            <a:r>
              <a:rPr lang="ar-SA" sz="1600" b="1" dirty="0">
                <a:solidFill>
                  <a:srgbClr val="435F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طبيعي </a:t>
            </a:r>
            <a:r>
              <a:rPr lang="en-US" sz="1600" b="1" dirty="0">
                <a:solidFill>
                  <a:srgbClr val="435F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resource</a:t>
            </a:r>
            <a:r>
              <a:rPr lang="ar-SA" sz="1600" b="1" dirty="0">
                <a:solidFill>
                  <a:srgbClr val="435F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>
                <a:solidFill>
                  <a:srgbClr val="435F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natural</a:t>
            </a:r>
            <a:r>
              <a:rPr lang="ar-SA" sz="1600" b="1" dirty="0">
                <a:solidFill>
                  <a:srgbClr val="435F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ar-AE" sz="1600" b="1" dirty="0">
                <a:solidFill>
                  <a:srgbClr val="435F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صخور </a:t>
            </a:r>
            <a:r>
              <a:rPr lang="en-US" sz="1600" b="1" dirty="0">
                <a:solidFill>
                  <a:srgbClr val="435F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rocks</a:t>
            </a:r>
            <a:endParaRPr lang="ar-AE" sz="1600" b="1" dirty="0">
              <a:solidFill>
                <a:srgbClr val="435F1A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255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8C2F7E-C5C0-4545-9CDF-0020F8196B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383" y="1361803"/>
            <a:ext cx="7755805" cy="48150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4A31D3-9F04-4D61-AADC-22EC51149F87}"/>
              </a:ext>
            </a:extLst>
          </p:cNvPr>
          <p:cNvSpPr txBox="1"/>
          <p:nvPr/>
        </p:nvSpPr>
        <p:spPr>
          <a:xfrm>
            <a:off x="2099388" y="2099388"/>
            <a:ext cx="4748591" cy="91440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945ACF-A82B-4414-BCB7-E3A811E99C51}"/>
              </a:ext>
            </a:extLst>
          </p:cNvPr>
          <p:cNvSpPr txBox="1"/>
          <p:nvPr/>
        </p:nvSpPr>
        <p:spPr>
          <a:xfrm>
            <a:off x="545615" y="238512"/>
            <a:ext cx="7752141" cy="871008"/>
          </a:xfrm>
          <a:prstGeom prst="rect">
            <a:avLst/>
          </a:prstGeom>
          <a:solidFill>
            <a:srgbClr val="E4EFF5"/>
          </a:solidFill>
          <a:ln w="31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 eaLnBrk="1" hangingPunct="1"/>
            <a:r>
              <a:rPr lang="ar-AE" b="1" dirty="0">
                <a:solidFill>
                  <a:srgbClr val="FF0000"/>
                </a:solidFill>
              </a:rPr>
              <a:t>الدرس:  </a:t>
            </a:r>
            <a:r>
              <a:rPr lang="ar-AE" sz="2000" b="1" dirty="0">
                <a:solidFill>
                  <a:srgbClr val="002060"/>
                </a:solidFill>
                <a:latin typeface="Twinkl SemiBold" charset="0"/>
              </a:rPr>
              <a:t>الصخور</a:t>
            </a:r>
            <a:endParaRPr lang="ar-AE" altLang="en-US" sz="2000" b="1" dirty="0">
              <a:solidFill>
                <a:srgbClr val="002060"/>
              </a:solidFill>
              <a:latin typeface="Twinkl SemiBold" charset="0"/>
            </a:endParaRPr>
          </a:p>
          <a:p>
            <a:pPr algn="r" rtl="1" eaLnBrk="1" hangingPunct="1">
              <a:lnSpc>
                <a:spcPct val="70000"/>
              </a:lnSpc>
              <a:defRPr/>
            </a:pPr>
            <a:r>
              <a:rPr lang="ar-A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ناتج التعلم: </a:t>
            </a:r>
            <a:r>
              <a:rPr lang="ar-AE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يستقصي ما تمثله الصخور وكيفية استخدامها</a:t>
            </a:r>
            <a:r>
              <a:rPr lang="ar-AE" b="1" dirty="0">
                <a:solidFill>
                  <a:srgbClr val="002060"/>
                </a:solidFill>
              </a:rPr>
              <a:t>.</a:t>
            </a:r>
            <a:endParaRPr lang="ar-AE" sz="1600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r" rtl="1"/>
            <a:r>
              <a:rPr lang="ar-A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كلمات الدرس</a:t>
            </a:r>
            <a:r>
              <a:rPr lang="ar-AE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ar-SA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ar-AE" sz="1600" b="1" dirty="0">
                <a:solidFill>
                  <a:srgbClr val="435F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مورد</a:t>
            </a:r>
            <a:r>
              <a:rPr lang="ar-SA" sz="1600" b="1" dirty="0">
                <a:solidFill>
                  <a:srgbClr val="435F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طبيعي </a:t>
            </a:r>
            <a:r>
              <a:rPr lang="en-US" sz="1600" b="1" dirty="0">
                <a:solidFill>
                  <a:srgbClr val="435F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resource</a:t>
            </a:r>
            <a:r>
              <a:rPr lang="ar-SA" sz="1600" b="1" dirty="0">
                <a:solidFill>
                  <a:srgbClr val="435F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>
                <a:solidFill>
                  <a:srgbClr val="435F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natural</a:t>
            </a:r>
            <a:r>
              <a:rPr lang="ar-SA" sz="1600" b="1" dirty="0">
                <a:solidFill>
                  <a:srgbClr val="435F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ar-AE" sz="1600" b="1" dirty="0">
                <a:solidFill>
                  <a:srgbClr val="435F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صخور </a:t>
            </a:r>
            <a:r>
              <a:rPr lang="en-US" sz="1600" b="1" dirty="0">
                <a:solidFill>
                  <a:srgbClr val="435F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rocks</a:t>
            </a:r>
            <a:endParaRPr lang="ar-AE" sz="1600" b="1" dirty="0">
              <a:solidFill>
                <a:srgbClr val="435F1A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0485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Sedimentary Rocks | Sedimentary rocks, Sedimentary, Rock">
            <a:extLst>
              <a:ext uri="{FF2B5EF4-FFF2-40B4-BE49-F238E27FC236}">
                <a16:creationId xmlns:a16="http://schemas.microsoft.com/office/drawing/2014/main" id="{8B9BB8AD-237F-4B9A-A815-A5FEE9BDF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236" y="1785695"/>
            <a:ext cx="7161472" cy="4381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133AD4-2065-4C70-80FF-1B49017D5549}"/>
              </a:ext>
            </a:extLst>
          </p:cNvPr>
          <p:cNvSpPr txBox="1"/>
          <p:nvPr/>
        </p:nvSpPr>
        <p:spPr>
          <a:xfrm>
            <a:off x="545615" y="238512"/>
            <a:ext cx="7752141" cy="871008"/>
          </a:xfrm>
          <a:prstGeom prst="rect">
            <a:avLst/>
          </a:prstGeom>
          <a:solidFill>
            <a:srgbClr val="E4EFF5"/>
          </a:solidFill>
          <a:ln w="31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 eaLnBrk="1" hangingPunct="1"/>
            <a:r>
              <a:rPr lang="ar-AE" b="1" dirty="0">
                <a:solidFill>
                  <a:srgbClr val="FF0000"/>
                </a:solidFill>
              </a:rPr>
              <a:t>الدرس:  </a:t>
            </a:r>
            <a:r>
              <a:rPr lang="ar-AE" sz="2000" b="1" dirty="0">
                <a:solidFill>
                  <a:srgbClr val="002060"/>
                </a:solidFill>
                <a:latin typeface="Twinkl SemiBold" charset="0"/>
              </a:rPr>
              <a:t>الصخور</a:t>
            </a:r>
            <a:endParaRPr lang="ar-AE" altLang="en-US" sz="2000" b="1" dirty="0">
              <a:solidFill>
                <a:srgbClr val="002060"/>
              </a:solidFill>
              <a:latin typeface="Twinkl SemiBold" charset="0"/>
            </a:endParaRPr>
          </a:p>
          <a:p>
            <a:pPr algn="r" rtl="1" eaLnBrk="1" hangingPunct="1">
              <a:lnSpc>
                <a:spcPct val="70000"/>
              </a:lnSpc>
              <a:defRPr/>
            </a:pPr>
            <a:r>
              <a:rPr lang="ar-A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ناتج التعلم: </a:t>
            </a:r>
            <a:r>
              <a:rPr lang="ar-AE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يستقصي ما تمثله الصخور وكيفية استخدامها</a:t>
            </a:r>
            <a:r>
              <a:rPr lang="ar-AE" b="1" dirty="0">
                <a:solidFill>
                  <a:srgbClr val="002060"/>
                </a:solidFill>
              </a:rPr>
              <a:t>.</a:t>
            </a:r>
            <a:endParaRPr lang="ar-AE" sz="1600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r" rtl="1"/>
            <a:r>
              <a:rPr lang="ar-A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كلمات الدرس</a:t>
            </a:r>
            <a:r>
              <a:rPr lang="ar-AE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ar-SA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ar-AE" sz="1600" b="1" dirty="0">
                <a:solidFill>
                  <a:srgbClr val="435F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مورد</a:t>
            </a:r>
            <a:r>
              <a:rPr lang="ar-SA" sz="1600" b="1" dirty="0">
                <a:solidFill>
                  <a:srgbClr val="435F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طبيعي </a:t>
            </a:r>
            <a:r>
              <a:rPr lang="en-US" sz="1600" b="1" dirty="0">
                <a:solidFill>
                  <a:srgbClr val="435F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resource</a:t>
            </a:r>
            <a:r>
              <a:rPr lang="ar-SA" sz="1600" b="1" dirty="0">
                <a:solidFill>
                  <a:srgbClr val="435F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>
                <a:solidFill>
                  <a:srgbClr val="435F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natural</a:t>
            </a:r>
            <a:r>
              <a:rPr lang="ar-SA" sz="1600" b="1" dirty="0">
                <a:solidFill>
                  <a:srgbClr val="435F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ar-AE" sz="1600" b="1" dirty="0">
                <a:solidFill>
                  <a:srgbClr val="435F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صخور </a:t>
            </a:r>
            <a:r>
              <a:rPr lang="en-US" sz="1600" b="1" dirty="0">
                <a:solidFill>
                  <a:srgbClr val="435F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rocks</a:t>
            </a:r>
            <a:endParaRPr lang="ar-AE" sz="1600" b="1" dirty="0">
              <a:solidFill>
                <a:srgbClr val="435F1A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7561AF-6905-463E-A514-165583B9A14B}"/>
              </a:ext>
            </a:extLst>
          </p:cNvPr>
          <p:cNvSpPr/>
          <p:nvPr/>
        </p:nvSpPr>
        <p:spPr>
          <a:xfrm>
            <a:off x="5330622" y="2033973"/>
            <a:ext cx="29951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2400" dirty="0">
                <a:latin typeface="Exo 2" panose="00000800000000000000" pitchFamily="2" charset="0"/>
              </a:rPr>
              <a:t>الحجرالجيري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A7DB5F-B8B4-49A5-A28A-5CA508447C50}"/>
              </a:ext>
            </a:extLst>
          </p:cNvPr>
          <p:cNvSpPr/>
          <p:nvPr/>
        </p:nvSpPr>
        <p:spPr>
          <a:xfrm>
            <a:off x="3074436" y="1089643"/>
            <a:ext cx="29951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xo 2" panose="00000800000000000000" pitchFamily="2" charset="0"/>
              </a:rPr>
              <a:t>الصخور الرسوبية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8EF577C-8C1F-411D-BEA2-E5EADC3E54D0}"/>
              </a:ext>
            </a:extLst>
          </p:cNvPr>
          <p:cNvSpPr/>
          <p:nvPr/>
        </p:nvSpPr>
        <p:spPr>
          <a:xfrm>
            <a:off x="5302629" y="5936701"/>
            <a:ext cx="29951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2400" dirty="0">
                <a:latin typeface="Exo 2" panose="00000800000000000000" pitchFamily="2" charset="0"/>
              </a:rPr>
              <a:t>الحجر الرملي</a:t>
            </a:r>
          </a:p>
        </p:txBody>
      </p:sp>
    </p:spTree>
    <p:extLst>
      <p:ext uri="{BB962C8B-B14F-4D97-AF65-F5344CB8AC3E}">
        <p14:creationId xmlns:p14="http://schemas.microsoft.com/office/powerpoint/2010/main" val="4680778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31956FE-4891-4D1B-9C6C-384F39653BC2}"/>
              </a:ext>
            </a:extLst>
          </p:cNvPr>
          <p:cNvSpPr/>
          <p:nvPr/>
        </p:nvSpPr>
        <p:spPr>
          <a:xfrm>
            <a:off x="1750288" y="1334135"/>
            <a:ext cx="51631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إستراتيجية : التفكير الناقد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9661D8-45B8-4E12-AA8E-FA686D44CA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943" y="1249148"/>
            <a:ext cx="2199628" cy="15425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9BAD55-2679-4A7C-B7FA-B9E9AD715A60}"/>
              </a:ext>
            </a:extLst>
          </p:cNvPr>
          <p:cNvSpPr txBox="1"/>
          <p:nvPr/>
        </p:nvSpPr>
        <p:spPr>
          <a:xfrm>
            <a:off x="545615" y="238512"/>
            <a:ext cx="7752141" cy="871008"/>
          </a:xfrm>
          <a:prstGeom prst="rect">
            <a:avLst/>
          </a:prstGeom>
          <a:solidFill>
            <a:srgbClr val="E4EFF5"/>
          </a:solidFill>
          <a:ln w="31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 eaLnBrk="1" hangingPunct="1"/>
            <a:r>
              <a:rPr lang="ar-AE" b="1" dirty="0">
                <a:solidFill>
                  <a:srgbClr val="FF0000"/>
                </a:solidFill>
              </a:rPr>
              <a:t>الدرس:  </a:t>
            </a:r>
            <a:r>
              <a:rPr lang="ar-AE" sz="2000" b="1" dirty="0">
                <a:solidFill>
                  <a:srgbClr val="002060"/>
                </a:solidFill>
                <a:latin typeface="Twinkl SemiBold" charset="0"/>
              </a:rPr>
              <a:t>الصخور</a:t>
            </a:r>
            <a:endParaRPr lang="ar-AE" altLang="en-US" sz="2000" b="1" dirty="0">
              <a:solidFill>
                <a:srgbClr val="002060"/>
              </a:solidFill>
              <a:latin typeface="Twinkl SemiBold" charset="0"/>
            </a:endParaRPr>
          </a:p>
          <a:p>
            <a:pPr algn="r" rtl="1" eaLnBrk="1" hangingPunct="1">
              <a:lnSpc>
                <a:spcPct val="70000"/>
              </a:lnSpc>
              <a:defRPr/>
            </a:pPr>
            <a:r>
              <a:rPr lang="ar-A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ناتج التعلم: </a:t>
            </a:r>
            <a:r>
              <a:rPr lang="ar-AE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يستقصي ما تمثله الصخور وكيفية استخدامها</a:t>
            </a:r>
            <a:r>
              <a:rPr lang="ar-AE" b="1" dirty="0">
                <a:solidFill>
                  <a:srgbClr val="002060"/>
                </a:solidFill>
              </a:rPr>
              <a:t>.</a:t>
            </a:r>
            <a:endParaRPr lang="ar-AE" sz="1600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r" rtl="1"/>
            <a:r>
              <a:rPr lang="ar-A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كلمات الدرس</a:t>
            </a:r>
            <a:r>
              <a:rPr lang="ar-AE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ar-SA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ar-AE" sz="1600" b="1" dirty="0">
                <a:solidFill>
                  <a:srgbClr val="435F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مورد</a:t>
            </a:r>
            <a:r>
              <a:rPr lang="ar-SA" sz="1600" b="1" dirty="0">
                <a:solidFill>
                  <a:srgbClr val="435F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طبيعي </a:t>
            </a:r>
            <a:r>
              <a:rPr lang="en-US" sz="1600" b="1" dirty="0">
                <a:solidFill>
                  <a:srgbClr val="435F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resource</a:t>
            </a:r>
            <a:r>
              <a:rPr lang="ar-SA" sz="1600" b="1" dirty="0">
                <a:solidFill>
                  <a:srgbClr val="435F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>
                <a:solidFill>
                  <a:srgbClr val="435F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natural</a:t>
            </a:r>
            <a:r>
              <a:rPr lang="ar-SA" sz="1600" b="1" dirty="0">
                <a:solidFill>
                  <a:srgbClr val="435F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ar-AE" sz="1600" b="1" dirty="0">
                <a:solidFill>
                  <a:srgbClr val="435F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صخور </a:t>
            </a:r>
            <a:r>
              <a:rPr lang="en-US" sz="1600" b="1" dirty="0">
                <a:solidFill>
                  <a:srgbClr val="435F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rocks</a:t>
            </a:r>
            <a:endParaRPr lang="ar-AE" sz="1600" b="1" dirty="0">
              <a:solidFill>
                <a:srgbClr val="435F1A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2B81C9-FB5C-47CB-97EC-4A54059A58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266" y="3318448"/>
            <a:ext cx="3221686" cy="26882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449FC9B-546B-4935-948E-2AB8C45068EF}"/>
              </a:ext>
            </a:extLst>
          </p:cNvPr>
          <p:cNvSpPr/>
          <p:nvPr/>
        </p:nvSpPr>
        <p:spPr>
          <a:xfrm>
            <a:off x="1344473" y="2027839"/>
            <a:ext cx="69532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نحت الإنسان تمثالا من الصخور منذ آلاف السنين, يمثل التمثال رأس إنسان وجسم حيوان , أين يوجد هذا التمثال وماسبب تشكيل الصخور التي استخدمت في البناء بهذا الشكل؟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E563127-2143-4C55-A204-D422AED21F47}"/>
              </a:ext>
            </a:extLst>
          </p:cNvPr>
          <p:cNvSpPr/>
          <p:nvPr/>
        </p:nvSpPr>
        <p:spPr>
          <a:xfrm>
            <a:off x="4739952" y="4006859"/>
            <a:ext cx="381284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ar-AE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التمثال هو أبو الهول ويوجد في مصر- الرأس يدل على حكمة وعقل الإنسان (الملك) و الجسم يدل على قوة وشجاعة الأسد.</a:t>
            </a:r>
          </a:p>
        </p:txBody>
      </p:sp>
    </p:spTree>
    <p:extLst>
      <p:ext uri="{BB962C8B-B14F-4D97-AF65-F5344CB8AC3E}">
        <p14:creationId xmlns:p14="http://schemas.microsoft.com/office/powerpoint/2010/main" val="3614343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17A708-D78F-48B3-B90F-11CA1F109D73}"/>
              </a:ext>
            </a:extLst>
          </p:cNvPr>
          <p:cNvSpPr txBox="1"/>
          <p:nvPr/>
        </p:nvSpPr>
        <p:spPr>
          <a:xfrm>
            <a:off x="774441" y="1465906"/>
            <a:ext cx="14462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تقييم ختامي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C7E73F-FEBE-4D77-9620-1E7BFB4202EA}"/>
              </a:ext>
            </a:extLst>
          </p:cNvPr>
          <p:cNvSpPr txBox="1"/>
          <p:nvPr/>
        </p:nvSpPr>
        <p:spPr>
          <a:xfrm>
            <a:off x="545615" y="238512"/>
            <a:ext cx="7752141" cy="871008"/>
          </a:xfrm>
          <a:prstGeom prst="rect">
            <a:avLst/>
          </a:prstGeom>
          <a:solidFill>
            <a:srgbClr val="DCBF9A"/>
          </a:solidFill>
          <a:ln w="31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 eaLnBrk="1" hangingPunct="1"/>
            <a:r>
              <a:rPr lang="ar-AE" b="1" dirty="0">
                <a:solidFill>
                  <a:srgbClr val="FF0000"/>
                </a:solidFill>
              </a:rPr>
              <a:t>الدرس:  </a:t>
            </a:r>
            <a:r>
              <a:rPr lang="ar-AE" sz="2000" b="1" dirty="0">
                <a:solidFill>
                  <a:srgbClr val="002060"/>
                </a:solidFill>
                <a:latin typeface="Twinkl SemiBold" charset="0"/>
              </a:rPr>
              <a:t>الصخور</a:t>
            </a:r>
            <a:endParaRPr lang="ar-AE" altLang="en-US" sz="2000" b="1" dirty="0">
              <a:solidFill>
                <a:srgbClr val="002060"/>
              </a:solidFill>
              <a:latin typeface="Twinkl SemiBold" charset="0"/>
            </a:endParaRPr>
          </a:p>
          <a:p>
            <a:pPr algn="r" rtl="1" eaLnBrk="1" hangingPunct="1">
              <a:lnSpc>
                <a:spcPct val="70000"/>
              </a:lnSpc>
              <a:defRPr/>
            </a:pPr>
            <a:r>
              <a:rPr lang="ar-A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ناتج التعلم: </a:t>
            </a:r>
            <a:r>
              <a:rPr lang="ar-AE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يستقصي ما تمثله الصخور وكيفية استخدامها</a:t>
            </a:r>
            <a:r>
              <a:rPr lang="ar-AE" b="1" dirty="0">
                <a:solidFill>
                  <a:srgbClr val="002060"/>
                </a:solidFill>
              </a:rPr>
              <a:t>.</a:t>
            </a:r>
            <a:endParaRPr lang="ar-AE" sz="1600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r" rtl="1"/>
            <a:r>
              <a:rPr lang="ar-A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كلمات الدرس</a:t>
            </a:r>
            <a:r>
              <a:rPr lang="ar-AE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ar-SA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ar-AE" sz="1600" b="1" dirty="0">
                <a:solidFill>
                  <a:srgbClr val="435F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مورد</a:t>
            </a:r>
            <a:r>
              <a:rPr lang="ar-SA" sz="1600" b="1" dirty="0">
                <a:solidFill>
                  <a:srgbClr val="435F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طبيعي </a:t>
            </a:r>
            <a:r>
              <a:rPr lang="en-US" sz="1600" b="1" dirty="0">
                <a:solidFill>
                  <a:srgbClr val="435F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resource</a:t>
            </a:r>
            <a:r>
              <a:rPr lang="ar-SA" sz="1600" b="1" dirty="0">
                <a:solidFill>
                  <a:srgbClr val="435F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>
                <a:solidFill>
                  <a:srgbClr val="435F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natural</a:t>
            </a:r>
            <a:r>
              <a:rPr lang="ar-SA" sz="1600" b="1" dirty="0">
                <a:solidFill>
                  <a:srgbClr val="435F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ar-AE" sz="1600" b="1" dirty="0">
                <a:solidFill>
                  <a:srgbClr val="435F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صخور </a:t>
            </a:r>
            <a:r>
              <a:rPr lang="en-US" sz="1600" b="1" dirty="0">
                <a:solidFill>
                  <a:srgbClr val="435F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rocks</a:t>
            </a:r>
            <a:endParaRPr lang="ar-AE" sz="1600" b="1" dirty="0">
              <a:solidFill>
                <a:srgbClr val="435F1A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D53D96-015F-44AF-8C24-BF43EF5E659E}"/>
              </a:ext>
            </a:extLst>
          </p:cNvPr>
          <p:cNvSpPr txBox="1"/>
          <p:nvPr/>
        </p:nvSpPr>
        <p:spPr>
          <a:xfrm>
            <a:off x="5701004" y="1376518"/>
            <a:ext cx="30417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ear Sans" panose="020B0604020202020204" charset="0"/>
                <a:cs typeface="Clear Sans" panose="020B0604020202020204" charset="0"/>
              </a:rPr>
              <a:t>https://quizizz.com/join?gc=16809228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84D3D0-462B-4627-96C8-7B784B4DE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8435" y="2191623"/>
            <a:ext cx="62865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036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D4E4542-3E4F-4C3C-BA15-9775D0C11F6A}"/>
              </a:ext>
            </a:extLst>
          </p:cNvPr>
          <p:cNvGrpSpPr>
            <a:grpSpLocks/>
          </p:cNvGrpSpPr>
          <p:nvPr/>
        </p:nvGrpSpPr>
        <p:grpSpPr bwMode="auto">
          <a:xfrm>
            <a:off x="834886" y="1035311"/>
            <a:ext cx="7397277" cy="4676124"/>
            <a:chOff x="-597929" y="2197557"/>
            <a:chExt cx="8637973" cy="414342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AA93B07-80DD-4D29-A4B4-48A3AA519C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3" t="4613" r="2077"/>
            <a:stretch>
              <a:fillRect/>
            </a:stretch>
          </p:blipFill>
          <p:spPr bwMode="auto">
            <a:xfrm>
              <a:off x="-597929" y="2197557"/>
              <a:ext cx="8637973" cy="4143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428CC69-4EEC-48C0-8E14-AEEC3521D3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90894" y="4248516"/>
              <a:ext cx="1695214" cy="160780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D7D250D-2C65-4413-94D5-D26B114A94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36949" y="3821233"/>
              <a:ext cx="1649184" cy="169326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5F78613-B2D0-42F5-A2BA-44FC812DF6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30551" y="4702657"/>
              <a:ext cx="1538074" cy="14637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86911177-F420-4C18-A36D-53E573807E3E}"/>
              </a:ext>
            </a:extLst>
          </p:cNvPr>
          <p:cNvSpPr/>
          <p:nvPr/>
        </p:nvSpPr>
        <p:spPr>
          <a:xfrm>
            <a:off x="1731346" y="742924"/>
            <a:ext cx="56043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ar-AE" alt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winkl SemiBold" charset="0"/>
              </a:rPr>
              <a:t>الصخور</a:t>
            </a:r>
            <a:endParaRPr lang="ar-AE" alt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winkl Semi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0253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460" y="857250"/>
            <a:ext cx="8919250" cy="512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4" name="Rectangle 2" descr="Oak"/>
          <p:cNvSpPr>
            <a:spLocks noChangeArrowheads="1"/>
          </p:cNvSpPr>
          <p:nvPr/>
        </p:nvSpPr>
        <p:spPr bwMode="auto">
          <a:xfrm>
            <a:off x="18310" y="857250"/>
            <a:ext cx="2839190" cy="2628900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 sz="1350">
              <a:solidFill>
                <a:prstClr val="black"/>
              </a:solidFill>
              <a:cs typeface="+mn-cs"/>
            </a:endParaRPr>
          </a:p>
        </p:txBody>
      </p:sp>
      <p:sp>
        <p:nvSpPr>
          <p:cNvPr id="13315" name="Rectangle 3" descr="Oak"/>
          <p:cNvSpPr>
            <a:spLocks noChangeArrowheads="1"/>
          </p:cNvSpPr>
          <p:nvPr/>
        </p:nvSpPr>
        <p:spPr bwMode="auto">
          <a:xfrm>
            <a:off x="2857500" y="857250"/>
            <a:ext cx="3429000" cy="1314450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 sz="1350">
              <a:solidFill>
                <a:prstClr val="black"/>
              </a:solidFill>
              <a:cs typeface="+mn-cs"/>
            </a:endParaRPr>
          </a:p>
        </p:txBody>
      </p:sp>
      <p:sp>
        <p:nvSpPr>
          <p:cNvPr id="13316" name="Rectangle 4" descr="Oak"/>
          <p:cNvSpPr>
            <a:spLocks noChangeArrowheads="1"/>
          </p:cNvSpPr>
          <p:nvPr/>
        </p:nvSpPr>
        <p:spPr bwMode="auto">
          <a:xfrm>
            <a:off x="6286500" y="874417"/>
            <a:ext cx="2782040" cy="2726033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 sz="1350">
              <a:solidFill>
                <a:prstClr val="black"/>
              </a:solidFill>
              <a:cs typeface="+mn-cs"/>
            </a:endParaRPr>
          </a:p>
        </p:txBody>
      </p:sp>
      <p:sp>
        <p:nvSpPr>
          <p:cNvPr id="13317" name="Rectangle 5" descr="Oak"/>
          <p:cNvSpPr>
            <a:spLocks noChangeArrowheads="1"/>
          </p:cNvSpPr>
          <p:nvPr/>
        </p:nvSpPr>
        <p:spPr bwMode="auto">
          <a:xfrm>
            <a:off x="18310" y="3486150"/>
            <a:ext cx="2839190" cy="2457450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 sz="1350">
              <a:solidFill>
                <a:prstClr val="black"/>
              </a:solidFill>
              <a:cs typeface="+mn-cs"/>
            </a:endParaRPr>
          </a:p>
        </p:txBody>
      </p:sp>
      <p:sp>
        <p:nvSpPr>
          <p:cNvPr id="13318" name="Rectangle 6" descr="Oak"/>
          <p:cNvSpPr>
            <a:spLocks noChangeArrowheads="1"/>
          </p:cNvSpPr>
          <p:nvPr/>
        </p:nvSpPr>
        <p:spPr bwMode="auto">
          <a:xfrm>
            <a:off x="2857500" y="4800600"/>
            <a:ext cx="3429000" cy="1200150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 sz="1350">
              <a:solidFill>
                <a:prstClr val="black"/>
              </a:solidFill>
              <a:cs typeface="+mn-cs"/>
            </a:endParaRPr>
          </a:p>
        </p:txBody>
      </p:sp>
      <p:sp>
        <p:nvSpPr>
          <p:cNvPr id="13319" name="Rectangle 7" descr="Oak"/>
          <p:cNvSpPr>
            <a:spLocks noChangeArrowheads="1"/>
          </p:cNvSpPr>
          <p:nvPr/>
        </p:nvSpPr>
        <p:spPr bwMode="auto">
          <a:xfrm>
            <a:off x="2857500" y="3486150"/>
            <a:ext cx="3429000" cy="1314450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 sz="1350">
              <a:solidFill>
                <a:prstClr val="black"/>
              </a:solidFill>
              <a:cs typeface="+mn-cs"/>
            </a:endParaRPr>
          </a:p>
        </p:txBody>
      </p:sp>
      <p:sp>
        <p:nvSpPr>
          <p:cNvPr id="13320" name="Rectangle 8" descr="Oak"/>
          <p:cNvSpPr>
            <a:spLocks noChangeArrowheads="1"/>
          </p:cNvSpPr>
          <p:nvPr/>
        </p:nvSpPr>
        <p:spPr bwMode="auto">
          <a:xfrm>
            <a:off x="6286500" y="3497023"/>
            <a:ext cx="2782040" cy="2514600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 sz="1350">
              <a:solidFill>
                <a:prstClr val="black"/>
              </a:solidFill>
              <a:cs typeface="+mn-cs"/>
            </a:endParaRPr>
          </a:p>
        </p:txBody>
      </p:sp>
      <p:sp>
        <p:nvSpPr>
          <p:cNvPr id="13322" name="Rectangle 10"/>
          <p:cNvSpPr>
            <a:spLocks noChangeArrowheads="1"/>
          </p:cNvSpPr>
          <p:nvPr/>
        </p:nvSpPr>
        <p:spPr bwMode="auto">
          <a:xfrm>
            <a:off x="6800850" y="5600700"/>
            <a:ext cx="1143000" cy="342900"/>
          </a:xfrm>
          <a:prstGeom prst="rect">
            <a:avLst/>
          </a:prstGeom>
          <a:solidFill>
            <a:schemeClr val="accent1"/>
          </a:solidFill>
          <a:ln w="38100" cmpd="dbl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1350" dirty="0">
                <a:solidFill>
                  <a:prstClr val="black"/>
                </a:solidFill>
                <a:cs typeface="+mn-cs"/>
              </a:rPr>
              <a:t>Remove Box</a:t>
            </a:r>
          </a:p>
        </p:txBody>
      </p:sp>
      <p:sp>
        <p:nvSpPr>
          <p:cNvPr id="14" name="TextBox 13"/>
          <p:cNvSpPr txBox="1"/>
          <p:nvPr/>
        </p:nvSpPr>
        <p:spPr>
          <a:xfrm rot="20820516">
            <a:off x="-72439" y="384516"/>
            <a:ext cx="2599731" cy="707886"/>
          </a:xfrm>
          <a:prstGeom prst="rect">
            <a:avLst/>
          </a:prstGeom>
          <a:solidFill>
            <a:srgbClr val="E5721B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 defTabSz="1316668" rtl="1" eaLnBrk="1" hangingPunct="1"/>
            <a:r>
              <a:rPr lang="ar-AE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إستراتيجية: اكتشف الصورة</a:t>
            </a:r>
          </a:p>
        </p:txBody>
      </p:sp>
      <p:sp>
        <p:nvSpPr>
          <p:cNvPr id="2" name="TextBox 1"/>
          <p:cNvSpPr txBox="1"/>
          <p:nvPr/>
        </p:nvSpPr>
        <p:spPr>
          <a:xfrm rot="843521">
            <a:off x="6684931" y="334597"/>
            <a:ext cx="2355333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ar-AE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</a:rPr>
              <a:t>التهيئة الحافزة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/>
              <a:cs typeface="+mn-cs"/>
            </a:endParaRPr>
          </a:p>
        </p:txBody>
      </p:sp>
      <p:sp>
        <p:nvSpPr>
          <p:cNvPr id="16" name="Rectangle 7" descr="Oak"/>
          <p:cNvSpPr>
            <a:spLocks noChangeArrowheads="1"/>
          </p:cNvSpPr>
          <p:nvPr/>
        </p:nvSpPr>
        <p:spPr bwMode="auto">
          <a:xfrm>
            <a:off x="2857500" y="2171700"/>
            <a:ext cx="3429000" cy="1314450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 sz="1350">
              <a:solidFill>
                <a:prstClr val="black"/>
              </a:solidFill>
              <a:cs typeface="+mn-cs"/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2260146" y="494589"/>
            <a:ext cx="4305300" cy="203239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109538" defTabSz="685800">
              <a:defRPr>
                <a:solidFill>
                  <a:schemeClr val="tx1"/>
                </a:solidFill>
                <a:latin typeface="Twinkl" panose="020B060402020202020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Twinkl" panose="020B060402020202020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Twinkl" panose="020B060402020202020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Twinkl" panose="020B060402020202020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Twinkl" panose="020B060402020202020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anose="020B060402020202020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anose="020B060402020202020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anose="020B060402020202020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anose="020B0604020202020204" charset="0"/>
              </a:defRPr>
            </a:lvl9pPr>
          </a:lstStyle>
          <a:p>
            <a:pPr marL="82154" algn="ctr" defTabSz="514350" rtl="1" eaLnBrk="1" hangingPunct="1">
              <a:lnSpc>
                <a:spcPct val="70000"/>
              </a:lnSpc>
              <a:defRPr/>
            </a:pPr>
            <a:r>
              <a:rPr lang="ar-AE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الصخور</a:t>
            </a:r>
            <a:endParaRPr lang="ar-SA" sz="4400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4D29527-8654-4D32-B20A-C45C05C0C3B9}"/>
              </a:ext>
            </a:extLst>
          </p:cNvPr>
          <p:cNvSpPr txBox="1"/>
          <p:nvPr/>
        </p:nvSpPr>
        <p:spPr>
          <a:xfrm>
            <a:off x="2864034" y="5975848"/>
            <a:ext cx="49985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متحف وحصن عجمان</a:t>
            </a: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80189885"/>
      </p:ext>
    </p:extLst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3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" decel="100000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decel="100000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emove-pictur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decel="100000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decel="100000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emove-pictur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decel="100000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decel="100000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emove-pictur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decel="100000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decel="100000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emove-pictur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decel="100000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decel="100000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emove-pictur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decel="100000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decel="100000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emove-pictur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" decel="100000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" decel="100000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emove-pictur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" decel="100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" decel="100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emove-pictur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22"/>
                  </p:tgtEl>
                </p:cond>
              </p:nextCondLst>
            </p:seq>
          </p:childTnLst>
        </p:cTn>
      </p:par>
    </p:tnLst>
    <p:bldLst>
      <p:bldP spid="13314" grpId="0" animBg="1"/>
      <p:bldP spid="13315" grpId="0" animBg="1"/>
      <p:bldP spid="13316" grpId="0" animBg="1"/>
      <p:bldP spid="13317" grpId="0" animBg="1"/>
      <p:bldP spid="13318" grpId="0" animBg="1"/>
      <p:bldP spid="13319" grpId="0" animBg="1"/>
      <p:bldP spid="13320" grpId="0" animBg="1"/>
      <p:bldP spid="16" grpId="0" animBg="1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 txBox="1">
            <a:spLocks/>
          </p:cNvSpPr>
          <p:nvPr/>
        </p:nvSpPr>
        <p:spPr>
          <a:xfrm>
            <a:off x="-821094" y="1252288"/>
            <a:ext cx="9228963" cy="866775"/>
          </a:xfrm>
          <a:prstGeom prst="rect">
            <a:avLst/>
          </a:prstGeom>
          <a:noFill/>
        </p:spPr>
        <p:txBody>
          <a:bodyPr anchor="ctr">
            <a:normAutofit fontScale="25000" lnSpcReduction="20000"/>
          </a:bodyPr>
          <a:lstStyle>
            <a:lvl1pPr marL="109538" defTabSz="685800">
              <a:defRPr>
                <a:solidFill>
                  <a:schemeClr val="tx1"/>
                </a:solidFill>
                <a:latin typeface="Twinkl" panose="020B060402020202020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Twinkl" panose="020B060402020202020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Twinkl" panose="020B060402020202020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Twinkl" panose="020B060402020202020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Twinkl" panose="020B060402020202020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anose="020B060402020202020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anose="020B060402020202020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anose="020B060402020202020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anose="020B0604020202020204" charset="0"/>
              </a:defRPr>
            </a:lvl9pPr>
          </a:lstStyle>
          <a:p>
            <a:pPr algn="r" rtl="1" eaLnBrk="1" hangingPunct="1">
              <a:lnSpc>
                <a:spcPct val="70000"/>
              </a:lnSpc>
              <a:defRPr/>
            </a:pPr>
            <a:endParaRPr lang="ar-SA" sz="525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r" rtl="1" eaLnBrk="1" hangingPunct="1">
              <a:lnSpc>
                <a:spcPct val="70000"/>
              </a:lnSpc>
              <a:defRPr/>
            </a:pPr>
            <a:endParaRPr lang="ar-AE" sz="525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r" rtl="1" eaLnBrk="1" hangingPunct="1">
              <a:lnSpc>
                <a:spcPct val="70000"/>
              </a:lnSpc>
              <a:defRPr/>
            </a:pPr>
            <a:endParaRPr lang="ar-AE" sz="7400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r" rtl="1" eaLnBrk="1" hangingPunct="1">
              <a:lnSpc>
                <a:spcPct val="70000"/>
              </a:lnSpc>
              <a:defRPr/>
            </a:pPr>
            <a:r>
              <a:rPr lang="ar-AE" sz="74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 ناتج التعلم:</a:t>
            </a:r>
            <a:endParaRPr lang="ar-SA" sz="7400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r" rtl="1" eaLnBrk="1" hangingPunct="1">
              <a:lnSpc>
                <a:spcPct val="70000"/>
              </a:lnSpc>
              <a:defRPr/>
            </a:pPr>
            <a:endParaRPr lang="ar-SA" sz="7400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r" rtl="1" eaLnBrk="1" hangingPunct="1">
              <a:lnSpc>
                <a:spcPct val="70000"/>
              </a:lnSpc>
              <a:defRPr/>
            </a:pPr>
            <a:endParaRPr lang="ar-SA" sz="7400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r" rtl="1" eaLnBrk="1" hangingPunct="1">
              <a:lnSpc>
                <a:spcPct val="70000"/>
              </a:lnSpc>
              <a:defRPr/>
            </a:pPr>
            <a:r>
              <a:rPr lang="ar-AE" sz="11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يستقصي</a:t>
            </a:r>
            <a:r>
              <a:rPr lang="ar-SA" sz="11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ما تمثله الصخور وكيفيةاستخدامها.</a:t>
            </a:r>
            <a:endParaRPr lang="ar-AE" sz="11200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r" rtl="1" eaLnBrk="1" hangingPunct="1">
              <a:lnSpc>
                <a:spcPct val="70000"/>
              </a:lnSpc>
              <a:defRPr/>
            </a:pPr>
            <a:endParaRPr lang="ar-AE" sz="7400" b="1" dirty="0"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r" rtl="1" eaLnBrk="1" hangingPunct="1">
              <a:lnSpc>
                <a:spcPct val="70000"/>
              </a:lnSpc>
              <a:defRPr/>
            </a:pPr>
            <a:endParaRPr lang="ar-AE" sz="7400" b="1" dirty="0"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r" rtl="1" eaLnBrk="1" hangingPunct="1">
              <a:lnSpc>
                <a:spcPct val="70000"/>
              </a:lnSpc>
              <a:defRPr/>
            </a:pPr>
            <a:endParaRPr lang="ar-AE" sz="7400" b="1" dirty="0"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33188" y="2130688"/>
            <a:ext cx="5931348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ar-AE" sz="21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كلمات الدرس:</a:t>
            </a:r>
          </a:p>
          <a:p>
            <a:pPr algn="r" rtl="1"/>
            <a:r>
              <a:rPr lang="ar-SA" sz="2100" b="1" dirty="0">
                <a:solidFill>
                  <a:srgbClr val="435F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ar-AE" sz="2800" b="1" dirty="0">
                <a:solidFill>
                  <a:srgbClr val="435F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مورد </a:t>
            </a:r>
            <a:r>
              <a:rPr lang="ar-SA" sz="2800" b="1" dirty="0">
                <a:solidFill>
                  <a:srgbClr val="435F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طبيعي </a:t>
            </a:r>
            <a:r>
              <a:rPr lang="en-US" sz="2800" b="1" dirty="0">
                <a:solidFill>
                  <a:srgbClr val="435F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natural resource</a:t>
            </a:r>
            <a:r>
              <a:rPr lang="ar-SA" sz="2800" b="1" dirty="0">
                <a:solidFill>
                  <a:srgbClr val="435F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800" b="1" dirty="0">
              <a:solidFill>
                <a:srgbClr val="435F1A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r" rtl="1"/>
            <a:r>
              <a:rPr lang="ar-AE" sz="2800" b="1" dirty="0">
                <a:solidFill>
                  <a:srgbClr val="435F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صخور </a:t>
            </a:r>
            <a:r>
              <a:rPr lang="ar-SA" sz="2800" b="1" dirty="0">
                <a:solidFill>
                  <a:srgbClr val="435F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>
                <a:solidFill>
                  <a:srgbClr val="435F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rocks</a:t>
            </a:r>
            <a:r>
              <a:rPr lang="ar-SA" sz="2800" b="1" dirty="0">
                <a:solidFill>
                  <a:srgbClr val="435F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ar-AE" sz="2800" b="1" dirty="0">
              <a:solidFill>
                <a:srgbClr val="435F1A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40D3927-8410-4917-9E40-B6B29103C4FB}"/>
              </a:ext>
            </a:extLst>
          </p:cNvPr>
          <p:cNvSpPr/>
          <p:nvPr/>
        </p:nvSpPr>
        <p:spPr>
          <a:xfrm>
            <a:off x="1703320" y="774070"/>
            <a:ext cx="56043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ar-AE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winkl SemiBold" charset="0"/>
              </a:rPr>
              <a:t>الصخور</a:t>
            </a:r>
          </a:p>
        </p:txBody>
      </p:sp>
      <p:pic>
        <p:nvPicPr>
          <p:cNvPr id="6" name="Picture 2" descr="حصن ومتحف عجمان بالإمارات | سائح">
            <a:extLst>
              <a:ext uri="{FF2B5EF4-FFF2-40B4-BE49-F238E27FC236}">
                <a16:creationId xmlns:a16="http://schemas.microsoft.com/office/drawing/2014/main" id="{6A8C4532-BFCD-4921-ADE6-3E8F45F64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398" y="4028219"/>
            <a:ext cx="3047400" cy="2176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Animated gif about gif in 𝘢𝘯𝘪𝘮𝘦 𝘢𝘦𝘴𝘵𝘩𝘦𝘵𝘪𝘤𝘴 ‧₊˚✧ by tess">
            <a:extLst>
              <a:ext uri="{FF2B5EF4-FFF2-40B4-BE49-F238E27FC236}">
                <a16:creationId xmlns:a16="http://schemas.microsoft.com/office/drawing/2014/main" id="{7A2E1E6A-6027-458D-A109-F139E87D4A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48" y="2597281"/>
            <a:ext cx="2571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52BAE888-7CD2-43C0-820A-49605FFAFB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59"/>
          <a:stretch/>
        </p:blipFill>
        <p:spPr bwMode="auto">
          <a:xfrm>
            <a:off x="4896943" y="3870084"/>
            <a:ext cx="3258012" cy="20620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F7C9360-CD5F-40CA-9EF5-DFDB216AA8CE}"/>
              </a:ext>
            </a:extLst>
          </p:cNvPr>
          <p:cNvSpPr txBox="1"/>
          <p:nvPr/>
        </p:nvSpPr>
        <p:spPr>
          <a:xfrm>
            <a:off x="2443602" y="1343143"/>
            <a:ext cx="49985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إستراتيجية : </a:t>
            </a:r>
            <a:r>
              <a:rPr lang="ar-AE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أسمع وأشاهد وأدون</a:t>
            </a: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132F63-0697-4668-B900-68E7C7F4CDF4}"/>
              </a:ext>
            </a:extLst>
          </p:cNvPr>
          <p:cNvSpPr txBox="1"/>
          <p:nvPr/>
        </p:nvSpPr>
        <p:spPr>
          <a:xfrm rot="21101457">
            <a:off x="26624" y="1303920"/>
            <a:ext cx="2130640" cy="523220"/>
          </a:xfrm>
          <a:prstGeom prst="rect">
            <a:avLst/>
          </a:prstGeom>
          <a:solidFill>
            <a:srgbClr val="2269A7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>
                <a:solidFill>
                  <a:srgbClr val="FF0000"/>
                </a:solidFill>
              </a:rPr>
              <a:t>هيا نستكشف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3" name="Rock types - Tigtag">
            <a:hlinkClick r:id="" action="ppaction://media"/>
            <a:extLst>
              <a:ext uri="{FF2B5EF4-FFF2-40B4-BE49-F238E27FC236}">
                <a16:creationId xmlns:a16="http://schemas.microsoft.com/office/drawing/2014/main" id="{2CF1ACC0-4468-4626-A890-49F12AB8F3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7901" y="2193483"/>
            <a:ext cx="6328197" cy="35720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5B5113-7850-411D-A6C3-6341B26BE75D}"/>
              </a:ext>
            </a:extLst>
          </p:cNvPr>
          <p:cNvSpPr txBox="1"/>
          <p:nvPr/>
        </p:nvSpPr>
        <p:spPr>
          <a:xfrm>
            <a:off x="545615" y="238512"/>
            <a:ext cx="7752141" cy="871008"/>
          </a:xfrm>
          <a:prstGeom prst="rect">
            <a:avLst/>
          </a:prstGeom>
          <a:solidFill>
            <a:srgbClr val="E4EFF5"/>
          </a:solidFill>
          <a:ln w="31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 eaLnBrk="1" hangingPunct="1"/>
            <a:r>
              <a:rPr lang="ar-AE" b="1" dirty="0">
                <a:solidFill>
                  <a:srgbClr val="FF0000"/>
                </a:solidFill>
              </a:rPr>
              <a:t>الدرس:  </a:t>
            </a:r>
            <a:r>
              <a:rPr lang="ar-AE" sz="2000" b="1" dirty="0">
                <a:solidFill>
                  <a:srgbClr val="002060"/>
                </a:solidFill>
                <a:latin typeface="Twinkl SemiBold" charset="0"/>
              </a:rPr>
              <a:t>الصخور</a:t>
            </a:r>
            <a:endParaRPr lang="ar-AE" altLang="en-US" sz="2000" b="1" dirty="0">
              <a:solidFill>
                <a:srgbClr val="002060"/>
              </a:solidFill>
              <a:latin typeface="Twinkl SemiBold" charset="0"/>
            </a:endParaRPr>
          </a:p>
          <a:p>
            <a:pPr algn="r" rtl="1" eaLnBrk="1" hangingPunct="1">
              <a:lnSpc>
                <a:spcPct val="70000"/>
              </a:lnSpc>
              <a:defRPr/>
            </a:pPr>
            <a:r>
              <a:rPr lang="ar-A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ناتج التعلم: </a:t>
            </a:r>
            <a:r>
              <a:rPr lang="ar-AE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يستقصي ما تمثله الصخور وكيفية استخدامها</a:t>
            </a:r>
            <a:r>
              <a:rPr lang="ar-AE" b="1" dirty="0">
                <a:solidFill>
                  <a:srgbClr val="002060"/>
                </a:solidFill>
              </a:rPr>
              <a:t>.</a:t>
            </a:r>
            <a:endParaRPr lang="ar-AE" sz="1600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r" rtl="1"/>
            <a:r>
              <a:rPr lang="ar-A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كلمات الدرس</a:t>
            </a:r>
            <a:r>
              <a:rPr lang="ar-AE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ar-SA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ar-AE" sz="1600" b="1" dirty="0">
                <a:solidFill>
                  <a:srgbClr val="435F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مورد</a:t>
            </a:r>
            <a:r>
              <a:rPr lang="ar-SA" sz="1600" b="1" dirty="0">
                <a:solidFill>
                  <a:srgbClr val="435F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طبيعي </a:t>
            </a:r>
            <a:r>
              <a:rPr lang="en-US" sz="1600" b="1" dirty="0">
                <a:solidFill>
                  <a:srgbClr val="435F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resource</a:t>
            </a:r>
            <a:r>
              <a:rPr lang="ar-SA" sz="1600" b="1" dirty="0">
                <a:solidFill>
                  <a:srgbClr val="435F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>
                <a:solidFill>
                  <a:srgbClr val="435F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natural</a:t>
            </a:r>
            <a:r>
              <a:rPr lang="ar-SA" sz="1600" b="1" dirty="0">
                <a:solidFill>
                  <a:srgbClr val="435F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ar-AE" sz="1600" b="1" dirty="0">
                <a:solidFill>
                  <a:srgbClr val="435F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صخور </a:t>
            </a:r>
            <a:r>
              <a:rPr lang="en-US" sz="1600" b="1" dirty="0">
                <a:solidFill>
                  <a:srgbClr val="435F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rocks</a:t>
            </a:r>
            <a:endParaRPr lang="ar-AE" sz="1600" b="1" dirty="0">
              <a:solidFill>
                <a:srgbClr val="435F1A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9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474C1F-66E7-4A02-9E95-52D85FF7A2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1141"/>
          <a:stretch/>
        </p:blipFill>
        <p:spPr>
          <a:xfrm>
            <a:off x="971980" y="1109520"/>
            <a:ext cx="7752141" cy="52758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BFC1B60-ED6C-415F-9E35-DF11601895A3}"/>
              </a:ext>
            </a:extLst>
          </p:cNvPr>
          <p:cNvSpPr txBox="1"/>
          <p:nvPr/>
        </p:nvSpPr>
        <p:spPr>
          <a:xfrm>
            <a:off x="3478722" y="5203478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A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بعض الصخور صغيروبعضها كبير. بعضها خفيف جدًا وبعضها ثقيل. تظهر الصخور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ar-A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بألوان مختلفة. جميعها لديها نفس الملمس.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CE3A03-65DD-4E3D-B668-75C9E0E4666B}"/>
              </a:ext>
            </a:extLst>
          </p:cNvPr>
          <p:cNvSpPr txBox="1"/>
          <p:nvPr/>
        </p:nvSpPr>
        <p:spPr>
          <a:xfrm>
            <a:off x="545615" y="238512"/>
            <a:ext cx="7752141" cy="871008"/>
          </a:xfrm>
          <a:prstGeom prst="rect">
            <a:avLst/>
          </a:prstGeom>
          <a:solidFill>
            <a:srgbClr val="E4EFF5"/>
          </a:solidFill>
          <a:ln w="31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 eaLnBrk="1" hangingPunct="1"/>
            <a:r>
              <a:rPr lang="ar-AE" b="1" dirty="0">
                <a:solidFill>
                  <a:srgbClr val="FF0000"/>
                </a:solidFill>
              </a:rPr>
              <a:t>الدرس:  </a:t>
            </a:r>
            <a:r>
              <a:rPr lang="ar-AE" sz="2000" b="1" dirty="0">
                <a:solidFill>
                  <a:srgbClr val="002060"/>
                </a:solidFill>
                <a:latin typeface="Twinkl SemiBold" charset="0"/>
              </a:rPr>
              <a:t>الصخور</a:t>
            </a:r>
            <a:endParaRPr lang="ar-AE" altLang="en-US" sz="2000" b="1" dirty="0">
              <a:solidFill>
                <a:srgbClr val="002060"/>
              </a:solidFill>
              <a:latin typeface="Twinkl SemiBold" charset="0"/>
            </a:endParaRPr>
          </a:p>
          <a:p>
            <a:pPr algn="r" rtl="1" eaLnBrk="1" hangingPunct="1">
              <a:lnSpc>
                <a:spcPct val="70000"/>
              </a:lnSpc>
              <a:defRPr/>
            </a:pPr>
            <a:r>
              <a:rPr lang="ar-A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ناتج التعلم: </a:t>
            </a:r>
            <a:r>
              <a:rPr lang="ar-AE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يستقصي ما تمثله الصخور وكيفية استخدامها</a:t>
            </a:r>
            <a:r>
              <a:rPr lang="ar-AE" b="1" dirty="0">
                <a:solidFill>
                  <a:srgbClr val="002060"/>
                </a:solidFill>
              </a:rPr>
              <a:t>.</a:t>
            </a:r>
            <a:endParaRPr lang="ar-AE" sz="1600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r" rtl="1"/>
            <a:r>
              <a:rPr lang="ar-A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كلمات الدرس</a:t>
            </a:r>
            <a:r>
              <a:rPr lang="ar-AE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ar-SA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ar-AE" sz="1600" b="1" dirty="0">
                <a:solidFill>
                  <a:srgbClr val="435F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مورد</a:t>
            </a:r>
            <a:r>
              <a:rPr lang="ar-SA" sz="1600" b="1" dirty="0">
                <a:solidFill>
                  <a:srgbClr val="435F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طبيعي </a:t>
            </a:r>
            <a:r>
              <a:rPr lang="en-US" sz="1600" b="1" dirty="0">
                <a:solidFill>
                  <a:srgbClr val="435F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resource</a:t>
            </a:r>
            <a:r>
              <a:rPr lang="ar-SA" sz="1600" b="1" dirty="0">
                <a:solidFill>
                  <a:srgbClr val="435F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>
                <a:solidFill>
                  <a:srgbClr val="435F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natural</a:t>
            </a:r>
            <a:r>
              <a:rPr lang="ar-SA" sz="1600" b="1" dirty="0">
                <a:solidFill>
                  <a:srgbClr val="435F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ar-AE" sz="1600" b="1" dirty="0">
                <a:solidFill>
                  <a:srgbClr val="435F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صخور </a:t>
            </a:r>
            <a:r>
              <a:rPr lang="en-US" sz="1600" b="1" dirty="0">
                <a:solidFill>
                  <a:srgbClr val="435F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rocks</a:t>
            </a:r>
            <a:endParaRPr lang="ar-AE" sz="1600" b="1" dirty="0">
              <a:solidFill>
                <a:srgbClr val="435F1A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427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4B06FB7-72E3-49CD-956A-9AB6E5A2362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28800" y="1296132"/>
            <a:ext cx="6338328" cy="51339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D6BC11-8540-4D0C-9A97-9289825C586B}"/>
              </a:ext>
            </a:extLst>
          </p:cNvPr>
          <p:cNvSpPr txBox="1"/>
          <p:nvPr/>
        </p:nvSpPr>
        <p:spPr>
          <a:xfrm>
            <a:off x="545615" y="238512"/>
            <a:ext cx="7752141" cy="871008"/>
          </a:xfrm>
          <a:prstGeom prst="rect">
            <a:avLst/>
          </a:prstGeom>
          <a:solidFill>
            <a:srgbClr val="E4EFF5"/>
          </a:solidFill>
          <a:ln w="31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 eaLnBrk="1" hangingPunct="1"/>
            <a:r>
              <a:rPr lang="ar-AE" b="1" dirty="0">
                <a:solidFill>
                  <a:srgbClr val="FF0000"/>
                </a:solidFill>
              </a:rPr>
              <a:t>الدرس:  </a:t>
            </a:r>
            <a:r>
              <a:rPr lang="ar-AE" sz="2000" b="1" dirty="0">
                <a:solidFill>
                  <a:srgbClr val="002060"/>
                </a:solidFill>
                <a:latin typeface="Twinkl SemiBold" charset="0"/>
              </a:rPr>
              <a:t>الصخور</a:t>
            </a:r>
            <a:endParaRPr lang="ar-AE" altLang="en-US" sz="2000" b="1" dirty="0">
              <a:solidFill>
                <a:srgbClr val="002060"/>
              </a:solidFill>
              <a:latin typeface="Twinkl SemiBold" charset="0"/>
            </a:endParaRPr>
          </a:p>
          <a:p>
            <a:pPr algn="r" rtl="1" eaLnBrk="1" hangingPunct="1">
              <a:lnSpc>
                <a:spcPct val="70000"/>
              </a:lnSpc>
              <a:defRPr/>
            </a:pPr>
            <a:r>
              <a:rPr lang="ar-A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ناتج التعلم: </a:t>
            </a:r>
            <a:r>
              <a:rPr lang="ar-AE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يستقصي ما تمثله الصخور وكيفية استخدامها</a:t>
            </a:r>
            <a:r>
              <a:rPr lang="ar-AE" b="1" dirty="0">
                <a:solidFill>
                  <a:srgbClr val="002060"/>
                </a:solidFill>
              </a:rPr>
              <a:t>.</a:t>
            </a:r>
            <a:endParaRPr lang="ar-AE" sz="1600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r" rtl="1"/>
            <a:r>
              <a:rPr lang="ar-A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كلمات الدرس</a:t>
            </a:r>
            <a:r>
              <a:rPr lang="ar-AE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ar-SA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ar-AE" sz="1600" b="1" dirty="0">
                <a:solidFill>
                  <a:srgbClr val="435F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مورد</a:t>
            </a:r>
            <a:r>
              <a:rPr lang="ar-SA" sz="1600" b="1" dirty="0">
                <a:solidFill>
                  <a:srgbClr val="435F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طبيعي </a:t>
            </a:r>
            <a:r>
              <a:rPr lang="en-US" sz="1600" b="1" dirty="0">
                <a:solidFill>
                  <a:srgbClr val="435F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resource</a:t>
            </a:r>
            <a:r>
              <a:rPr lang="ar-SA" sz="1600" b="1" dirty="0">
                <a:solidFill>
                  <a:srgbClr val="435F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>
                <a:solidFill>
                  <a:srgbClr val="435F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natural</a:t>
            </a:r>
            <a:r>
              <a:rPr lang="ar-SA" sz="1600" b="1" dirty="0">
                <a:solidFill>
                  <a:srgbClr val="435F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ar-AE" sz="1600" b="1" dirty="0">
                <a:solidFill>
                  <a:srgbClr val="435F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صخور </a:t>
            </a:r>
            <a:r>
              <a:rPr lang="en-US" sz="1600" b="1" dirty="0">
                <a:solidFill>
                  <a:srgbClr val="435F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rocks</a:t>
            </a:r>
            <a:endParaRPr lang="ar-AE" sz="1600" b="1" dirty="0">
              <a:solidFill>
                <a:srgbClr val="435F1A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5985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2034FC-D0EA-4D8B-9118-E44079C02AD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9295" y="1413491"/>
            <a:ext cx="7278461" cy="32099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3A11FA3-408A-48D5-ABE6-004D6231DF99}"/>
              </a:ext>
            </a:extLst>
          </p:cNvPr>
          <p:cNvSpPr txBox="1"/>
          <p:nvPr/>
        </p:nvSpPr>
        <p:spPr>
          <a:xfrm>
            <a:off x="1352939" y="5009375"/>
            <a:ext cx="66340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AE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حسب الحجم أو اللون أو الشكل أو الملمس أو الوزن.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CD878E-2B66-487B-8906-10BD575F300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04" y="3079102"/>
            <a:ext cx="1014313" cy="15443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FE9F38-8503-49BB-A53C-3C59C7D29288}"/>
              </a:ext>
            </a:extLst>
          </p:cNvPr>
          <p:cNvSpPr txBox="1"/>
          <p:nvPr/>
        </p:nvSpPr>
        <p:spPr>
          <a:xfrm>
            <a:off x="545615" y="238512"/>
            <a:ext cx="7752141" cy="871008"/>
          </a:xfrm>
          <a:prstGeom prst="rect">
            <a:avLst/>
          </a:prstGeom>
          <a:solidFill>
            <a:srgbClr val="E4EFF5"/>
          </a:solidFill>
          <a:ln w="31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 eaLnBrk="1" hangingPunct="1"/>
            <a:r>
              <a:rPr lang="ar-AE" b="1" dirty="0">
                <a:solidFill>
                  <a:srgbClr val="FF0000"/>
                </a:solidFill>
              </a:rPr>
              <a:t>الدرس:  </a:t>
            </a:r>
            <a:r>
              <a:rPr lang="ar-AE" sz="2000" b="1" dirty="0">
                <a:solidFill>
                  <a:srgbClr val="002060"/>
                </a:solidFill>
                <a:latin typeface="Twinkl SemiBold" charset="0"/>
              </a:rPr>
              <a:t>الصخور</a:t>
            </a:r>
            <a:endParaRPr lang="ar-AE" altLang="en-US" sz="2000" b="1" dirty="0">
              <a:solidFill>
                <a:srgbClr val="002060"/>
              </a:solidFill>
              <a:latin typeface="Twinkl SemiBold" charset="0"/>
            </a:endParaRPr>
          </a:p>
          <a:p>
            <a:pPr algn="r" rtl="1" eaLnBrk="1" hangingPunct="1">
              <a:lnSpc>
                <a:spcPct val="70000"/>
              </a:lnSpc>
              <a:defRPr/>
            </a:pPr>
            <a:r>
              <a:rPr lang="ar-A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ناتج التعلم: </a:t>
            </a:r>
            <a:r>
              <a:rPr lang="ar-AE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يستقصي ما تمثله الصخور وكيفية استخدامها</a:t>
            </a:r>
            <a:r>
              <a:rPr lang="ar-AE" b="1" dirty="0">
                <a:solidFill>
                  <a:srgbClr val="002060"/>
                </a:solidFill>
              </a:rPr>
              <a:t>.</a:t>
            </a:r>
            <a:endParaRPr lang="ar-AE" sz="1600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r" rtl="1"/>
            <a:r>
              <a:rPr lang="ar-A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كلمات الدرس</a:t>
            </a:r>
            <a:r>
              <a:rPr lang="ar-AE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ar-SA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ar-AE" sz="1600" b="1" dirty="0">
                <a:solidFill>
                  <a:srgbClr val="435F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مورد</a:t>
            </a:r>
            <a:r>
              <a:rPr lang="ar-SA" sz="1600" b="1" dirty="0">
                <a:solidFill>
                  <a:srgbClr val="435F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طبيعي </a:t>
            </a:r>
            <a:r>
              <a:rPr lang="en-US" sz="1600" b="1" dirty="0">
                <a:solidFill>
                  <a:srgbClr val="435F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resource</a:t>
            </a:r>
            <a:r>
              <a:rPr lang="ar-SA" sz="1600" b="1" dirty="0">
                <a:solidFill>
                  <a:srgbClr val="435F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>
                <a:solidFill>
                  <a:srgbClr val="435F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natural</a:t>
            </a:r>
            <a:r>
              <a:rPr lang="ar-SA" sz="1600" b="1" dirty="0">
                <a:solidFill>
                  <a:srgbClr val="435F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ar-AE" sz="1600" b="1" dirty="0">
                <a:solidFill>
                  <a:srgbClr val="435F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صخور </a:t>
            </a:r>
            <a:r>
              <a:rPr lang="en-US" sz="1600" b="1" dirty="0">
                <a:solidFill>
                  <a:srgbClr val="435F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rocks</a:t>
            </a:r>
            <a:endParaRPr lang="ar-AE" sz="1600" b="1" dirty="0">
              <a:solidFill>
                <a:srgbClr val="435F1A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702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466CF75-78CB-4B52-A2BA-06D255094898}"/>
              </a:ext>
            </a:extLst>
          </p:cNvPr>
          <p:cNvSpPr txBox="1"/>
          <p:nvPr/>
        </p:nvSpPr>
        <p:spPr>
          <a:xfrm>
            <a:off x="545615" y="238512"/>
            <a:ext cx="7752141" cy="871008"/>
          </a:xfrm>
          <a:prstGeom prst="rect">
            <a:avLst/>
          </a:prstGeom>
          <a:solidFill>
            <a:srgbClr val="E4EFF5"/>
          </a:solidFill>
          <a:ln w="31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 eaLnBrk="1" hangingPunct="1"/>
            <a:r>
              <a:rPr lang="ar-AE" b="1" dirty="0">
                <a:solidFill>
                  <a:srgbClr val="FF0000"/>
                </a:solidFill>
              </a:rPr>
              <a:t>الدرس:  </a:t>
            </a:r>
            <a:r>
              <a:rPr lang="ar-AE" sz="2000" b="1" dirty="0">
                <a:solidFill>
                  <a:srgbClr val="002060"/>
                </a:solidFill>
                <a:latin typeface="Twinkl SemiBold" charset="0"/>
              </a:rPr>
              <a:t>الصخور</a:t>
            </a:r>
            <a:endParaRPr lang="ar-AE" altLang="en-US" sz="2000" b="1" dirty="0">
              <a:solidFill>
                <a:srgbClr val="002060"/>
              </a:solidFill>
              <a:latin typeface="Twinkl SemiBold" charset="0"/>
            </a:endParaRPr>
          </a:p>
          <a:p>
            <a:pPr algn="r" rtl="1" eaLnBrk="1" hangingPunct="1">
              <a:lnSpc>
                <a:spcPct val="70000"/>
              </a:lnSpc>
              <a:defRPr/>
            </a:pPr>
            <a:r>
              <a:rPr lang="ar-A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ناتج التعلم: </a:t>
            </a:r>
            <a:r>
              <a:rPr lang="ar-AE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يستقصي ما تمثله الصخور وكيفية استخدامها</a:t>
            </a:r>
            <a:r>
              <a:rPr lang="ar-AE" b="1" dirty="0">
                <a:solidFill>
                  <a:srgbClr val="002060"/>
                </a:solidFill>
              </a:rPr>
              <a:t>.</a:t>
            </a:r>
            <a:endParaRPr lang="ar-AE" sz="1600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r" rtl="1"/>
            <a:r>
              <a:rPr lang="ar-A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كلمات الدرس</a:t>
            </a:r>
            <a:r>
              <a:rPr lang="ar-AE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ar-SA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ar-AE" sz="1600" b="1" dirty="0">
                <a:solidFill>
                  <a:srgbClr val="435F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مورد</a:t>
            </a:r>
            <a:r>
              <a:rPr lang="ar-SA" sz="1600" b="1" dirty="0">
                <a:solidFill>
                  <a:srgbClr val="435F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طبيعي </a:t>
            </a:r>
            <a:r>
              <a:rPr lang="en-US" sz="1600" b="1" dirty="0">
                <a:solidFill>
                  <a:srgbClr val="435F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resource</a:t>
            </a:r>
            <a:r>
              <a:rPr lang="ar-SA" sz="1600" b="1" dirty="0">
                <a:solidFill>
                  <a:srgbClr val="435F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>
                <a:solidFill>
                  <a:srgbClr val="435F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natural</a:t>
            </a:r>
            <a:r>
              <a:rPr lang="ar-SA" sz="1600" b="1" dirty="0">
                <a:solidFill>
                  <a:srgbClr val="435F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مادة مصنعة </a:t>
            </a:r>
            <a:r>
              <a:rPr lang="en-US" sz="1600" b="1" dirty="0">
                <a:solidFill>
                  <a:srgbClr val="435F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Man-made</a:t>
            </a:r>
            <a:r>
              <a:rPr lang="ar-SA" sz="1600" b="1" dirty="0">
                <a:solidFill>
                  <a:srgbClr val="435F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ar-AE" sz="1600" b="1" dirty="0">
              <a:solidFill>
                <a:srgbClr val="435F1A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CC18CF-18BC-4691-8933-96C7D2D8F5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358" y="1733500"/>
            <a:ext cx="8073284" cy="4023487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D644FA57-F648-4615-9D61-DF5E28CEFC7E}"/>
              </a:ext>
            </a:extLst>
          </p:cNvPr>
          <p:cNvSpPr/>
          <p:nvPr/>
        </p:nvSpPr>
        <p:spPr>
          <a:xfrm>
            <a:off x="3721889" y="4080587"/>
            <a:ext cx="699796" cy="77444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80573B3-2C8A-46B6-927A-AED212B20B46}"/>
              </a:ext>
            </a:extLst>
          </p:cNvPr>
          <p:cNvSpPr/>
          <p:nvPr/>
        </p:nvSpPr>
        <p:spPr>
          <a:xfrm>
            <a:off x="3909527" y="4556449"/>
            <a:ext cx="2382415" cy="77444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0C52DEC-6D21-46D9-8E0F-2EEDDFE6432E}"/>
              </a:ext>
            </a:extLst>
          </p:cNvPr>
          <p:cNvSpPr/>
          <p:nvPr/>
        </p:nvSpPr>
        <p:spPr>
          <a:xfrm>
            <a:off x="4945224" y="5052525"/>
            <a:ext cx="2234152" cy="77444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7">
            <a:extLst>
              <a:ext uri="{FF2B5EF4-FFF2-40B4-BE49-F238E27FC236}">
                <a16:creationId xmlns:a16="http://schemas.microsoft.com/office/drawing/2014/main" id="{B042771E-5DD6-4494-8BC3-0EEE030DA7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" t="12144" r="-63" b="29828"/>
          <a:stretch>
            <a:fillRect/>
          </a:stretch>
        </p:blipFill>
        <p:spPr bwMode="auto">
          <a:xfrm>
            <a:off x="796383" y="3726582"/>
            <a:ext cx="2719575" cy="2100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0C40D32-F9D6-46FE-AFE6-B77EA50539BD}"/>
              </a:ext>
            </a:extLst>
          </p:cNvPr>
          <p:cNvSpPr txBox="1"/>
          <p:nvPr/>
        </p:nvSpPr>
        <p:spPr>
          <a:xfrm>
            <a:off x="970384" y="1240971"/>
            <a:ext cx="1315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صفحة 226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23411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Custom 6">
      <a:majorFont>
        <a:latin typeface="Twinkl SemiBold"/>
        <a:ea typeface=""/>
        <a:cs typeface=""/>
      </a:majorFont>
      <a:minorFont>
        <a:latin typeface="Twinkl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3545</TotalTime>
  <Words>576</Words>
  <Application>Microsoft Office PowerPoint</Application>
  <PresentationFormat>On-screen Show (4:3)</PresentationFormat>
  <Paragraphs>91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Tahoma</vt:lpstr>
      <vt:lpstr>Twinkl Light</vt:lpstr>
      <vt:lpstr>Clear Sans</vt:lpstr>
      <vt:lpstr>Century Gothic</vt:lpstr>
      <vt:lpstr>Arial</vt:lpstr>
      <vt:lpstr>Clear Sans Light</vt:lpstr>
      <vt:lpstr>Sassoon Infant Rg</vt:lpstr>
      <vt:lpstr>Twinkl SemiBold</vt:lpstr>
      <vt:lpstr>Twinkl</vt:lpstr>
      <vt:lpstr>Exo 2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Geography</dc:title>
  <dc:creator>Twinkl</dc:creator>
  <cp:lastModifiedBy>May M</cp:lastModifiedBy>
  <cp:revision>253</cp:revision>
  <dcterms:created xsi:type="dcterms:W3CDTF">2014-10-01T16:09:27Z</dcterms:created>
  <dcterms:modified xsi:type="dcterms:W3CDTF">2021-01-21T13:37:02Z</dcterms:modified>
</cp:coreProperties>
</file>