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99" r:id="rId1"/>
    <p:sldMasterId id="2147484005" r:id="rId2"/>
  </p:sldMasterIdLst>
  <p:notesMasterIdLst>
    <p:notesMasterId r:id="rId19"/>
  </p:notesMasterIdLst>
  <p:handoutMasterIdLst>
    <p:handoutMasterId r:id="rId20"/>
  </p:handoutMasterIdLst>
  <p:sldIdLst>
    <p:sldId id="296" r:id="rId3"/>
    <p:sldId id="284" r:id="rId4"/>
    <p:sldId id="297" r:id="rId5"/>
    <p:sldId id="263" r:id="rId6"/>
    <p:sldId id="298" r:id="rId7"/>
    <p:sldId id="294" r:id="rId8"/>
    <p:sldId id="299" r:id="rId9"/>
    <p:sldId id="300" r:id="rId10"/>
    <p:sldId id="301" r:id="rId11"/>
    <p:sldId id="305" r:id="rId12"/>
    <p:sldId id="302" r:id="rId13"/>
    <p:sldId id="303" r:id="rId14"/>
    <p:sldId id="304" r:id="rId15"/>
    <p:sldId id="306" r:id="rId16"/>
    <p:sldId id="278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sto MT" panose="020406030505050303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lear Sans Light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Twinkl" panose="020B0604020202020204" charset="0"/>
      <p:regular r:id="rId33"/>
      <p:bold r:id="rId34"/>
    </p:embeddedFont>
    <p:embeddedFont>
      <p:font typeface="Twinkl Light" charset="0"/>
      <p:regular r:id="rId35"/>
    </p:embeddedFont>
    <p:embeddedFont>
      <p:font typeface="Twinkl SemiBold" charset="0"/>
      <p:bold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2903" userDrawn="1">
          <p15:clr>
            <a:srgbClr val="A4A3A4"/>
          </p15:clr>
        </p15:guide>
        <p15:guide id="4" pos="295" userDrawn="1">
          <p15:clr>
            <a:srgbClr val="A4A3A4"/>
          </p15:clr>
        </p15:guide>
        <p15:guide id="5" pos="453" userDrawn="1">
          <p15:clr>
            <a:srgbClr val="A4A3A4"/>
          </p15:clr>
        </p15:guide>
        <p15:guide id="6" orient="horz" pos="278" userDrawn="1">
          <p15:clr>
            <a:srgbClr val="A4A3A4"/>
          </p15:clr>
        </p15:guide>
        <p15:guide id="7" orient="horz" pos="414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pos="5307" userDrawn="1">
          <p15:clr>
            <a:srgbClr val="A4A3A4"/>
          </p15:clr>
        </p15:guide>
        <p15:guide id="10" pos="5465" userDrawn="1">
          <p15:clr>
            <a:srgbClr val="A4A3A4"/>
          </p15:clr>
        </p15:guide>
        <p15:guide id="11" pos="5397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E76"/>
    <a:srgbClr val="EAF5FA"/>
    <a:srgbClr val="FDFEFF"/>
    <a:srgbClr val="A5BDD3"/>
    <a:srgbClr val="DEF7FB"/>
    <a:srgbClr val="EAE6E5"/>
    <a:srgbClr val="4A701F"/>
    <a:srgbClr val="E0E0E2"/>
    <a:srgbClr val="FFFFFF"/>
    <a:srgbClr val="82A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5822" autoAdjust="0"/>
  </p:normalViewPr>
  <p:slideViewPr>
    <p:cSldViewPr snapToGrid="0">
      <p:cViewPr varScale="1">
        <p:scale>
          <a:sx n="82" d="100"/>
          <a:sy n="82" d="100"/>
        </p:scale>
        <p:origin x="1373" y="67"/>
      </p:cViewPr>
      <p:guideLst>
        <p:guide orient="horz" pos="2183"/>
        <p:guide orient="horz" pos="4042"/>
        <p:guide pos="2903"/>
        <p:guide pos="295"/>
        <p:guide pos="453"/>
        <p:guide orient="horz" pos="278"/>
        <p:guide orient="horz" pos="414"/>
        <p:guide orient="horz" pos="3906"/>
        <p:guide pos="5307"/>
        <p:guide pos="5465"/>
        <p:guide pos="5397"/>
        <p:guide orient="horz" pos="346"/>
        <p:guide orient="horz" pos="958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E3C932-065B-428F-B7C1-8634248F8D94}" type="datetimeFigureOut">
              <a:rPr lang="en-GB"/>
              <a:pPr>
                <a:defRPr/>
              </a:pPr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3A02D7-AE20-41C1-8532-0701F85894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60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D731E0-3DB8-4F01-B16D-272AAB9F442C}" type="datetimeFigureOut">
              <a:rPr lang="en-GB"/>
              <a:pPr>
                <a:defRPr/>
              </a:pPr>
              <a:t>17/01/2021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F16346-D426-476C-A187-CBC8246C11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7326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6" y="728665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79426" y="2806702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42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5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548" r="6172" b="21043"/>
          <a:stretch>
            <a:fillRect/>
          </a:stretch>
        </p:blipFill>
        <p:spPr bwMode="auto">
          <a:xfrm>
            <a:off x="4164014" y="3162300"/>
            <a:ext cx="81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3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68314" y="457202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83419" y="457201"/>
            <a:ext cx="7775576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 b="0">
                <a:solidFill>
                  <a:srgbClr val="82A4C2"/>
                </a:solidFill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418" y="1266826"/>
            <a:ext cx="7776370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Twinkl Ligh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0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7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1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9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09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12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5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3998" r:id="rId6"/>
    <p:sldLayoutId id="2147483984" r:id="rId7"/>
    <p:sldLayoutId id="21474839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7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microsoft.com/office/2007/relationships/hdphoto" Target="../media/hdphoto9.wdp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png"/><Relationship Id="rId7" Type="http://schemas.openxmlformats.org/officeDocument/2006/relationships/image" Target="../media/image5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6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838" y="1252386"/>
            <a:ext cx="8960177" cy="953555"/>
          </a:xfrm>
          <a:prstGeom prst="rect">
            <a:avLst/>
          </a:prstGeom>
          <a:solidFill>
            <a:schemeClr val="accent5">
              <a:lumMod val="50000"/>
              <a:alpha val="92157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Title 7"/>
          <p:cNvSpPr>
            <a:spLocks/>
          </p:cNvSpPr>
          <p:nvPr/>
        </p:nvSpPr>
        <p:spPr bwMode="auto">
          <a:xfrm>
            <a:off x="1645444" y="1159670"/>
            <a:ext cx="5820966" cy="1202531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الكائنات الحية والأشياء الغير حية</a:t>
            </a:r>
          </a:p>
        </p:txBody>
      </p:sp>
      <p:sp>
        <p:nvSpPr>
          <p:cNvPr id="4" name="Text Box 3078"/>
          <p:cNvSpPr txBox="1">
            <a:spLocks noChangeArrowheads="1"/>
          </p:cNvSpPr>
          <p:nvPr/>
        </p:nvSpPr>
        <p:spPr bwMode="auto">
          <a:xfrm>
            <a:off x="6271022" y="2728308"/>
            <a:ext cx="2390775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ar-SA" sz="22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22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3079"/>
          <p:cNvSpPr txBox="1">
            <a:spLocks noChangeArrowheads="1"/>
          </p:cNvSpPr>
          <p:nvPr/>
        </p:nvSpPr>
        <p:spPr bwMode="auto">
          <a:xfrm>
            <a:off x="5352842" y="4903628"/>
            <a:ext cx="3338513" cy="49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02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02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02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025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59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99" y="6125613"/>
            <a:ext cx="1311111" cy="711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870238" y="5939580"/>
            <a:ext cx="25274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Monday, </a:t>
            </a:r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8/1/202</a:t>
            </a:r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08" y="255304"/>
            <a:ext cx="835819" cy="45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91911" y="81355"/>
            <a:ext cx="95131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4111540" y="3166890"/>
            <a:ext cx="1040905" cy="576244"/>
          </a:xfrm>
          <a:prstGeom prst="ellipse">
            <a:avLst/>
          </a:prstGeom>
          <a:solidFill>
            <a:srgbClr val="DE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08A2E-615B-414A-AD79-2273DE668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1" y="5776515"/>
            <a:ext cx="115834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0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42B0AAA-1DCC-4540-A6A3-6A53E487E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18059"/>
              </p:ext>
            </p:extLst>
          </p:nvPr>
        </p:nvGraphicFramePr>
        <p:xfrm>
          <a:off x="695929" y="1396996"/>
          <a:ext cx="7927486" cy="46933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87330">
                  <a:extLst>
                    <a:ext uri="{9D8B030D-6E8A-4147-A177-3AD203B41FA5}">
                      <a16:colId xmlns:a16="http://schemas.microsoft.com/office/drawing/2014/main" val="1770801292"/>
                    </a:ext>
                  </a:extLst>
                </a:gridCol>
                <a:gridCol w="2240156">
                  <a:extLst>
                    <a:ext uri="{9D8B030D-6E8A-4147-A177-3AD203B41FA5}">
                      <a16:colId xmlns:a16="http://schemas.microsoft.com/office/drawing/2014/main" val="1660031700"/>
                    </a:ext>
                  </a:extLst>
                </a:gridCol>
              </a:tblGrid>
              <a:tr h="54458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تتكون الكائنات الحية</a:t>
                      </a:r>
                    </a:p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من خلية واحدة أو من العديد من الخلايا.</a:t>
                      </a:r>
                      <a:endParaRPr lang="en-US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ar-AE" sz="40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خصائص </a:t>
                      </a:r>
                    </a:p>
                    <a:p>
                      <a:pPr algn="ctr"/>
                      <a:r>
                        <a:rPr lang="ar-AE" sz="40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</a:t>
                      </a:r>
                    </a:p>
                    <a:p>
                      <a:pPr algn="ctr"/>
                      <a:r>
                        <a:rPr lang="ar-AE" sz="40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وظائف الكائنات الحية </a:t>
                      </a:r>
                      <a:endParaRPr lang="en-US" sz="4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164822"/>
                  </a:ext>
                </a:extLst>
              </a:tr>
              <a:tr h="74563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تتنفس الهواء وتستخدم الطاقة.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926847"/>
                  </a:ext>
                </a:extLst>
              </a:tr>
              <a:tr h="65591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تنمو وتتكاثر وتموت.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041956"/>
                  </a:ext>
                </a:extLst>
              </a:tr>
              <a:tr h="63170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تستجيب الكائنات</a:t>
                      </a:r>
                    </a:p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الحية للمُحفزات وتتكيف مع بيئتها.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85449"/>
                  </a:ext>
                </a:extLst>
              </a:tr>
              <a:tr h="51113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97304"/>
                  </a:ext>
                </a:extLst>
              </a:tr>
              <a:tr h="54458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9456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A7EA660-64F2-42C2-8E8B-B081C0CAF265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2D269-DFA5-4155-8E7C-91027D461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7" y="5046588"/>
            <a:ext cx="1576785" cy="1219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5C65C-7C00-482F-BDF5-4C46684BB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r="12118" b="19560"/>
          <a:stretch/>
        </p:blipFill>
        <p:spPr>
          <a:xfrm>
            <a:off x="624132" y="4944824"/>
            <a:ext cx="1576785" cy="1298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D2EBC2-FE14-44E0-8644-5B9137DA4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23" y="5065472"/>
            <a:ext cx="1576785" cy="1181745"/>
          </a:xfrm>
          <a:prstGeom prst="rect">
            <a:avLst/>
          </a:prstGeom>
        </p:spPr>
      </p:pic>
      <p:pic>
        <p:nvPicPr>
          <p:cNvPr id="1026" name="Picture 2" descr="ᐅ ¿Cómo funcionan los tropismos? ⚡️ » Cómo Funciona">
            <a:extLst>
              <a:ext uri="{FF2B5EF4-FFF2-40B4-BE49-F238E27FC236}">
                <a16:creationId xmlns:a16="http://schemas.microsoft.com/office/drawing/2014/main" id="{8D22E276-0C6F-4D4B-822C-75EEF189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6" y="4904509"/>
            <a:ext cx="1576785" cy="11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2B05E-F80F-4BE2-98CF-B65481EC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90" y="1707502"/>
            <a:ext cx="7841580" cy="4525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97728-96DA-4090-AD0E-29C60F602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3" t="17274" r="2702"/>
          <a:stretch/>
        </p:blipFill>
        <p:spPr>
          <a:xfrm>
            <a:off x="923729" y="1707502"/>
            <a:ext cx="3396343" cy="2677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0CDA0-A01F-4077-AD9F-579DF71363A9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42429-646C-4EB6-853B-42C8DF9A47E2}"/>
              </a:ext>
            </a:extLst>
          </p:cNvPr>
          <p:cNvSpPr txBox="1"/>
          <p:nvPr/>
        </p:nvSpPr>
        <p:spPr>
          <a:xfrm>
            <a:off x="2360646" y="1245837"/>
            <a:ext cx="50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مرحلي: إستراتيجية قراءة الصورة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53B75-A7ED-4A44-9321-010AE27E60E5}"/>
              </a:ext>
            </a:extLst>
          </p:cNvPr>
          <p:cNvSpPr txBox="1"/>
          <p:nvPr/>
        </p:nvSpPr>
        <p:spPr>
          <a:xfrm>
            <a:off x="832698" y="2687569"/>
            <a:ext cx="3487374" cy="1874649"/>
          </a:xfrm>
          <a:prstGeom prst="rect">
            <a:avLst/>
          </a:prstGeom>
          <a:solidFill>
            <a:srgbClr val="EAF5F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5CDF0B-1FF4-408B-8A97-C578850BE7E9}"/>
              </a:ext>
            </a:extLst>
          </p:cNvPr>
          <p:cNvSpPr txBox="1"/>
          <p:nvPr/>
        </p:nvSpPr>
        <p:spPr>
          <a:xfrm>
            <a:off x="3872204" y="4300608"/>
            <a:ext cx="4427399" cy="523220"/>
          </a:xfrm>
          <a:prstGeom prst="rect">
            <a:avLst/>
          </a:prstGeom>
          <a:solidFill>
            <a:srgbClr val="A38E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Light" panose="020B0604020202020204" charset="0"/>
              </a:rPr>
              <a:t>أين يوجد هذا الموطن برأيك؟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Light" panose="020B0604020202020204" charset="0"/>
              <a:cs typeface="Clear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D8F79-A0E0-4F2F-B50A-674B2E82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720" y="1351893"/>
            <a:ext cx="3443482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DA760-F10E-4408-829B-33CBA0D181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128" y="3133322"/>
            <a:ext cx="4219689" cy="3108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15A3B-2F30-467C-B03B-955D570CED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61" y="3800412"/>
            <a:ext cx="1195394" cy="103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83681-A440-4394-8520-0F5F540C80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85" y="4289202"/>
            <a:ext cx="1092327" cy="1089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98ECE-ABD5-4624-9D7E-890ADC7CBB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28" y="5204612"/>
            <a:ext cx="1327047" cy="990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633FB-4BD1-4FFE-9B3E-4829494EF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9" y="1945703"/>
            <a:ext cx="2256437" cy="179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C2E68D-114F-4AFA-8657-30F9387991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4" y="1351893"/>
            <a:ext cx="625475" cy="1187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17FCC4-E6AD-4722-AC28-3D43C148254C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2E87F-730E-4FE8-8FB0-17042CA1C8A5}"/>
              </a:ext>
            </a:extLst>
          </p:cNvPr>
          <p:cNvSpPr txBox="1"/>
          <p:nvPr/>
        </p:nvSpPr>
        <p:spPr>
          <a:xfrm>
            <a:off x="1289793" y="4833723"/>
            <a:ext cx="3282207" cy="1481391"/>
          </a:xfrm>
          <a:prstGeom prst="rect">
            <a:avLst/>
          </a:prstGeom>
          <a:solidFill>
            <a:srgbClr val="EAF5F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88F742-2C78-43F6-B5AC-9DA5CE45D865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9CF72-376A-4053-B808-AB9F1DA4B37B}"/>
              </a:ext>
            </a:extLst>
          </p:cNvPr>
          <p:cNvSpPr txBox="1"/>
          <p:nvPr/>
        </p:nvSpPr>
        <p:spPr>
          <a:xfrm>
            <a:off x="2360646" y="1245837"/>
            <a:ext cx="50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مرحلي: إستراتيجية اكتشف اللغز؟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pot the living things - Tigtag">
            <a:hlinkClick r:id="" action="ppaction://media"/>
            <a:extLst>
              <a:ext uri="{FF2B5EF4-FFF2-40B4-BE49-F238E27FC236}">
                <a16:creationId xmlns:a16="http://schemas.microsoft.com/office/drawing/2014/main" id="{EF426459-F774-4A17-8272-AE525F94E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920" y="2063620"/>
            <a:ext cx="6286518" cy="35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BA5967-5C08-4F73-8278-CFE46EB499A6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529DF-B7FD-4839-9212-90494B7AC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9" y="1383705"/>
            <a:ext cx="1236203" cy="204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D96D3-DEEB-4877-BF4C-13F263C34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5" y="1884520"/>
            <a:ext cx="2057400" cy="1683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8E2095-224A-4AB6-8CE3-68E6104ECC8D}"/>
              </a:ext>
            </a:extLst>
          </p:cNvPr>
          <p:cNvSpPr txBox="1"/>
          <p:nvPr/>
        </p:nvSpPr>
        <p:spPr>
          <a:xfrm>
            <a:off x="3003061" y="1211757"/>
            <a:ext cx="50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التفكير الناقد: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898743-3170-43D5-9C7C-1E71E2618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22" y="4623493"/>
            <a:ext cx="1236202" cy="14261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89D2F7-D3D2-4AE4-B67F-5EF0703F0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77" y="4148959"/>
            <a:ext cx="1160775" cy="1679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E53EEE-CBC6-4B50-8FD7-32F9D2C5B3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98" y="2799184"/>
            <a:ext cx="1105269" cy="1420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C4E582-4866-47A1-A871-9B28E07A8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49" y="3068367"/>
            <a:ext cx="1905738" cy="10894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AB6CD-CA41-46C4-A724-919284061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9" y="3642842"/>
            <a:ext cx="1777609" cy="9060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4D0BBD-9903-4484-AB3A-13FAFBDA9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38" y="4399515"/>
            <a:ext cx="807661" cy="13064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8C21E2-45E0-4157-A0F9-6E79BB5CE7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71" y="3857789"/>
            <a:ext cx="1260334" cy="1089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FF20FB-DA9F-4B16-A9E7-E4539EBEBC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14" y="4754647"/>
            <a:ext cx="894286" cy="8915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A123AF-0FAA-4AE8-A565-7FB74E4323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51" y="3266443"/>
            <a:ext cx="1377208" cy="10276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05D9FA-E6CC-47B3-97D2-7CEBC42DA392}"/>
              </a:ext>
            </a:extLst>
          </p:cNvPr>
          <p:cNvSpPr txBox="1"/>
          <p:nvPr/>
        </p:nvSpPr>
        <p:spPr>
          <a:xfrm>
            <a:off x="2817845" y="2006082"/>
            <a:ext cx="5365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جمع راشد صور أشياء مختلفة وقام بتصنيفها في مجموعات في دفتره كما في الصفحة القادمة, فسر الطريقة التي صنف بها راشد هذه الأشياء؟</a:t>
            </a:r>
            <a:endParaRPr lang="en-US" sz="2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78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3614" y="1494508"/>
            <a:ext cx="8255976" cy="994306"/>
          </a:xfrm>
          <a:solidFill>
            <a:srgbClr val="0C4C8A"/>
          </a:solidFill>
        </p:spPr>
        <p:txBody>
          <a:bodyPr/>
          <a:lstStyle/>
          <a:p>
            <a:r>
              <a:rPr lang="ar-AE" sz="3200" dirty="0">
                <a:solidFill>
                  <a:schemeClr val="bg1"/>
                </a:solidFill>
                <a:latin typeface="Twinkl SemiBold" pitchFamily="2" charset="0"/>
              </a:rPr>
              <a:t>كيف تفسر تصنيف راشد ؟</a:t>
            </a:r>
            <a:endParaRPr lang="en-GB" sz="32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603000B-9E9C-484E-9FAA-FEA50700D1AA}"/>
              </a:ext>
            </a:extLst>
          </p:cNvPr>
          <p:cNvSpPr/>
          <p:nvPr/>
        </p:nvSpPr>
        <p:spPr>
          <a:xfrm>
            <a:off x="755650" y="2679371"/>
            <a:ext cx="2084266" cy="20842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C4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84DE497-B74D-4017-9293-05DA5007AEFB}"/>
              </a:ext>
            </a:extLst>
          </p:cNvPr>
          <p:cNvSpPr/>
          <p:nvPr/>
        </p:nvSpPr>
        <p:spPr>
          <a:xfrm>
            <a:off x="3525471" y="2679371"/>
            <a:ext cx="2084266" cy="20842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C4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561FD11-B588-4EC0-9018-CA9DF1468EDE}"/>
              </a:ext>
            </a:extLst>
          </p:cNvPr>
          <p:cNvSpPr/>
          <p:nvPr/>
        </p:nvSpPr>
        <p:spPr>
          <a:xfrm>
            <a:off x="6295292" y="2611316"/>
            <a:ext cx="2084266" cy="20842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C4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7F7A69-353D-48FD-AB18-FD5CEB956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81" y="2848708"/>
            <a:ext cx="615904" cy="791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635B25-EB02-49BE-A60D-BEE0D957C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6" y="3406046"/>
            <a:ext cx="591008" cy="854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417F57-3131-449B-9F69-3A3F62F53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7783" y="3766195"/>
            <a:ext cx="755650" cy="871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FCBF4F-1DAC-45CB-8DF3-8807C5D58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44" y="2963598"/>
            <a:ext cx="1184057" cy="6768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5684E4-D0BC-471B-BAD1-61C9BDB90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54" y="3805652"/>
            <a:ext cx="1002209" cy="5108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0DAAA6-D692-4FEE-9A67-0219068CF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69" y="3593965"/>
            <a:ext cx="577543" cy="9341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BB237C-044C-4E0C-B6B4-568D8564A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8" y="2827907"/>
            <a:ext cx="886220" cy="7660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DA5562-73A6-460E-B0F8-937AD723E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10" y="3696373"/>
            <a:ext cx="678929" cy="6768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8E16AA-F3D7-42EB-A9C4-386A9A054A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39" y="3696373"/>
            <a:ext cx="830996" cy="6200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07014B6-3427-4079-AF1A-4815CF7FF06B}"/>
              </a:ext>
            </a:extLst>
          </p:cNvPr>
          <p:cNvSpPr txBox="1"/>
          <p:nvPr/>
        </p:nvSpPr>
        <p:spPr>
          <a:xfrm>
            <a:off x="6229595" y="5103267"/>
            <a:ext cx="237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أشياء </a:t>
            </a:r>
            <a:r>
              <a:rPr lang="ar-AE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جمادات</a:t>
            </a:r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 لم تكن  حية في يوم ما.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9287A-6943-41F4-BB85-7BECCE015A7D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00B8D-EE53-47C8-AF04-F44CE9112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" y="1237057"/>
            <a:ext cx="2057400" cy="16836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84FB63-BE6D-417E-8BAD-2C9DDC109BF6}"/>
              </a:ext>
            </a:extLst>
          </p:cNvPr>
          <p:cNvSpPr txBox="1"/>
          <p:nvPr/>
        </p:nvSpPr>
        <p:spPr>
          <a:xfrm>
            <a:off x="3227830" y="4954194"/>
            <a:ext cx="284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أشياء ليست على قيد الحياة </a:t>
            </a:r>
            <a:r>
              <a:rPr lang="ar-AE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ميتة</a:t>
            </a:r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  تعود لكائنات كانت حية في وقت سابق.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74C21A-DB7D-4D10-BBAE-89B96F193BE4}"/>
              </a:ext>
            </a:extLst>
          </p:cNvPr>
          <p:cNvSpPr txBox="1"/>
          <p:nvPr/>
        </p:nvSpPr>
        <p:spPr>
          <a:xfrm>
            <a:off x="695005" y="5103266"/>
            <a:ext cx="237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أشياء </a:t>
            </a:r>
            <a:r>
              <a:rPr lang="ar-AE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حية</a:t>
            </a:r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50" charset="0"/>
              </a:rPr>
              <a:t> لا تزال تنمو وتتغير.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6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459AE3-4069-4B02-9439-81D4ABDBC9C4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12E46-DD3A-4B5A-B643-A36343518F6D}"/>
              </a:ext>
            </a:extLst>
          </p:cNvPr>
          <p:cNvSpPr txBox="1"/>
          <p:nvPr/>
        </p:nvSpPr>
        <p:spPr>
          <a:xfrm>
            <a:off x="774441" y="1465906"/>
            <a:ext cx="144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ختامي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31916-D0D1-440E-BF37-CD73C00E831A}"/>
              </a:ext>
            </a:extLst>
          </p:cNvPr>
          <p:cNvSpPr txBox="1"/>
          <p:nvPr/>
        </p:nvSpPr>
        <p:spPr>
          <a:xfrm>
            <a:off x="3629608" y="225982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https://www.liveworksheets.com/vv1417250gc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3A85A-E22D-4972-8FA3-FCBEAB9AB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" y="2259823"/>
            <a:ext cx="334547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834887" y="1066458"/>
            <a:ext cx="7397277" cy="4676124"/>
            <a:chOff x="-597929" y="2197557"/>
            <a:chExt cx="8637973" cy="4143426"/>
          </a:xfrm>
        </p:grpSpPr>
        <p:pic>
          <p:nvPicPr>
            <p:cNvPr id="2150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894" y="4248516"/>
              <a:ext cx="1695214" cy="160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949" y="3821233"/>
              <a:ext cx="1649184" cy="1693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551" y="4702657"/>
              <a:ext cx="1538074" cy="1463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2211774" y="774071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الكائنات الحية والأشياء الغير حية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F77B6F-C00F-4DA8-BA21-543E47432FBB}"/>
              </a:ext>
            </a:extLst>
          </p:cNvPr>
          <p:cNvSpPr/>
          <p:nvPr/>
        </p:nvSpPr>
        <p:spPr>
          <a:xfrm>
            <a:off x="1514472" y="5708256"/>
            <a:ext cx="7043124" cy="4477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C4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يمكنك تصنيف الأشياء هذه في مجموعات مختلفة أخرى؟</a:t>
            </a:r>
            <a:endParaRPr lang="en-GB" sz="2400" b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E1BBD2F8-3FE3-40B6-AB9D-54A1E81E6580}"/>
              </a:ext>
            </a:extLst>
          </p:cNvPr>
          <p:cNvSpPr txBox="1">
            <a:spLocks/>
          </p:cNvSpPr>
          <p:nvPr/>
        </p:nvSpPr>
        <p:spPr>
          <a:xfrm>
            <a:off x="448408" y="5011615"/>
            <a:ext cx="8247184" cy="338554"/>
          </a:xfrm>
          <a:prstGeom prst="roundRect">
            <a:avLst>
              <a:gd name="adj" fmla="val 9641"/>
            </a:avLst>
          </a:prstGeom>
          <a:solidFill>
            <a:srgbClr val="0C4C8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sz="3600" dirty="0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6" name="Talk about It">
            <a:extLst>
              <a:ext uri="{FF2B5EF4-FFF2-40B4-BE49-F238E27FC236}">
                <a16:creationId xmlns:a16="http://schemas.microsoft.com/office/drawing/2014/main" id="{5F927D90-08E5-4422-95EF-5494674B9959}"/>
              </a:ext>
            </a:extLst>
          </p:cNvPr>
          <p:cNvSpPr/>
          <p:nvPr/>
        </p:nvSpPr>
        <p:spPr>
          <a:xfrm>
            <a:off x="543566" y="5269578"/>
            <a:ext cx="1102702" cy="110270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C4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1C1C1C"/>
              </a:solidFill>
              <a:latin typeface="Twinkl Semi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36510-ACAB-46F9-9DA0-477E93AF2A27}"/>
              </a:ext>
            </a:extLst>
          </p:cNvPr>
          <p:cNvSpPr txBox="1"/>
          <p:nvPr/>
        </p:nvSpPr>
        <p:spPr>
          <a:xfrm>
            <a:off x="789090" y="4983387"/>
            <a:ext cx="76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/>
              </a:rPr>
              <a:t>تمعن جيدا في هذه  الأشياء؟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1052E7-4DE3-4724-B58D-F2A79FF2D6F3}"/>
              </a:ext>
            </a:extLst>
          </p:cNvPr>
          <p:cNvGrpSpPr/>
          <p:nvPr/>
        </p:nvGrpSpPr>
        <p:grpSpPr>
          <a:xfrm>
            <a:off x="2368367" y="2346614"/>
            <a:ext cx="1181833" cy="1181833"/>
            <a:chOff x="2045823" y="2346614"/>
            <a:chExt cx="1181833" cy="118183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F0EE55-1C97-4829-8D53-589FECC2053E}"/>
                </a:ext>
              </a:extLst>
            </p:cNvPr>
            <p:cNvSpPr/>
            <p:nvPr/>
          </p:nvSpPr>
          <p:spPr>
            <a:xfrm>
              <a:off x="2045823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297961-A2D5-4FAA-907C-0CCAE29B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895" y="2512940"/>
              <a:ext cx="937688" cy="84918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23CC82-CB5A-468B-872C-69D49C98502A}"/>
              </a:ext>
            </a:extLst>
          </p:cNvPr>
          <p:cNvGrpSpPr/>
          <p:nvPr/>
        </p:nvGrpSpPr>
        <p:grpSpPr>
          <a:xfrm>
            <a:off x="3981084" y="2346614"/>
            <a:ext cx="1181833" cy="1181833"/>
            <a:chOff x="3335997" y="2346614"/>
            <a:chExt cx="1181833" cy="118183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E3AFFF-527A-4B08-B867-E36D93C8B26E}"/>
                </a:ext>
              </a:extLst>
            </p:cNvPr>
            <p:cNvSpPr/>
            <p:nvPr/>
          </p:nvSpPr>
          <p:spPr>
            <a:xfrm>
              <a:off x="3335997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A5BA43-1CF0-4D52-8F07-DEF00B92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866" y="2568873"/>
              <a:ext cx="898093" cy="74197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55CEDA-CA24-4AB3-8901-F2A57667153F}"/>
              </a:ext>
            </a:extLst>
          </p:cNvPr>
          <p:cNvGrpSpPr/>
          <p:nvPr/>
        </p:nvGrpSpPr>
        <p:grpSpPr>
          <a:xfrm>
            <a:off x="5593801" y="2346614"/>
            <a:ext cx="1181833" cy="1181833"/>
            <a:chOff x="4626171" y="2346614"/>
            <a:chExt cx="1181833" cy="118183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349621-1F81-40BA-AC8B-B71DBF6DF5B4}"/>
                </a:ext>
              </a:extLst>
            </p:cNvPr>
            <p:cNvSpPr/>
            <p:nvPr/>
          </p:nvSpPr>
          <p:spPr>
            <a:xfrm>
              <a:off x="4626171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BA692F-04A2-43F4-B549-B9D1AF2C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557" y="2442135"/>
              <a:ext cx="541060" cy="104526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D211C34-A80C-41D0-8F0A-EF331A19D5AA}"/>
              </a:ext>
            </a:extLst>
          </p:cNvPr>
          <p:cNvGrpSpPr/>
          <p:nvPr/>
        </p:nvGrpSpPr>
        <p:grpSpPr>
          <a:xfrm>
            <a:off x="7206517" y="2346614"/>
            <a:ext cx="1181833" cy="1181833"/>
            <a:chOff x="5916345" y="2346614"/>
            <a:chExt cx="1181833" cy="11818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2CFCBC-A6F5-45F0-A5FB-AB5E3A953D33}"/>
                </a:ext>
              </a:extLst>
            </p:cNvPr>
            <p:cNvSpPr/>
            <p:nvPr/>
          </p:nvSpPr>
          <p:spPr>
            <a:xfrm>
              <a:off x="5916345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D7B3C00-9DCF-4329-A2B5-DB1081E3B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55" y="2554942"/>
              <a:ext cx="980211" cy="76517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601280-E426-4EDA-9944-196F79C3957F}"/>
              </a:ext>
            </a:extLst>
          </p:cNvPr>
          <p:cNvGrpSpPr/>
          <p:nvPr/>
        </p:nvGrpSpPr>
        <p:grpSpPr>
          <a:xfrm>
            <a:off x="7206515" y="3736775"/>
            <a:ext cx="1181833" cy="1181833"/>
            <a:chOff x="7206517" y="2346614"/>
            <a:chExt cx="1181833" cy="11818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36DE77-9DBB-4EA5-AAF6-39AE200E663C}"/>
                </a:ext>
              </a:extLst>
            </p:cNvPr>
            <p:cNvSpPr/>
            <p:nvPr/>
          </p:nvSpPr>
          <p:spPr>
            <a:xfrm>
              <a:off x="7206517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B11191-1F1F-41C2-9224-AABA1B70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080" y="2509717"/>
              <a:ext cx="674710" cy="89238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4000F5-1958-48D9-99E5-5661E7E79FBB}"/>
              </a:ext>
            </a:extLst>
          </p:cNvPr>
          <p:cNvGrpSpPr/>
          <p:nvPr/>
        </p:nvGrpSpPr>
        <p:grpSpPr>
          <a:xfrm>
            <a:off x="755648" y="3714228"/>
            <a:ext cx="1181833" cy="1181833"/>
            <a:chOff x="1454906" y="3627217"/>
            <a:chExt cx="1181833" cy="118183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522A5F-B391-4F8E-BEAF-31B7CA4DDF65}"/>
                </a:ext>
              </a:extLst>
            </p:cNvPr>
            <p:cNvSpPr/>
            <p:nvPr/>
          </p:nvSpPr>
          <p:spPr>
            <a:xfrm>
              <a:off x="1454906" y="3627217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317674-5B5B-4A9B-8257-E439E424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327" y="3695555"/>
              <a:ext cx="338745" cy="101623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B54287-6E99-48F8-9A9D-71E573788B4B}"/>
              </a:ext>
            </a:extLst>
          </p:cNvPr>
          <p:cNvGrpSpPr/>
          <p:nvPr/>
        </p:nvGrpSpPr>
        <p:grpSpPr>
          <a:xfrm>
            <a:off x="2368365" y="3727097"/>
            <a:ext cx="1181833" cy="1181833"/>
            <a:chOff x="2745080" y="3627217"/>
            <a:chExt cx="1181833" cy="11818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B7E2E9C-659E-4089-ABDE-E813D999A4B1}"/>
                </a:ext>
              </a:extLst>
            </p:cNvPr>
            <p:cNvSpPr/>
            <p:nvPr/>
          </p:nvSpPr>
          <p:spPr>
            <a:xfrm>
              <a:off x="2745080" y="3627217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D5E0E6B-37A9-47D5-9BFF-D962E4E8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772" y="3775756"/>
              <a:ext cx="1062449" cy="8590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BCDA09-DBA6-479A-AC41-E1E25F775630}"/>
              </a:ext>
            </a:extLst>
          </p:cNvPr>
          <p:cNvGrpSpPr/>
          <p:nvPr/>
        </p:nvGrpSpPr>
        <p:grpSpPr>
          <a:xfrm>
            <a:off x="3981082" y="3727097"/>
            <a:ext cx="1181833" cy="1181833"/>
            <a:chOff x="4035254" y="3627217"/>
            <a:chExt cx="1181833" cy="118183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E2BA38-74E1-4F6A-BA75-A8C5B147211F}"/>
                </a:ext>
              </a:extLst>
            </p:cNvPr>
            <p:cNvSpPr/>
            <p:nvPr/>
          </p:nvSpPr>
          <p:spPr>
            <a:xfrm>
              <a:off x="4035254" y="3627217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66841CD-0CBA-4850-AFF9-BA571AC2C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751" y="3727668"/>
              <a:ext cx="507373" cy="98717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B4A944-22BF-4A31-B0D1-62DC3551CCC7}"/>
              </a:ext>
            </a:extLst>
          </p:cNvPr>
          <p:cNvGrpSpPr/>
          <p:nvPr/>
        </p:nvGrpSpPr>
        <p:grpSpPr>
          <a:xfrm>
            <a:off x="5593799" y="3727097"/>
            <a:ext cx="1181833" cy="1181833"/>
            <a:chOff x="5325428" y="3627217"/>
            <a:chExt cx="1181833" cy="11818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26BEF3-B7BB-4022-8C83-10EC8D1245A6}"/>
                </a:ext>
              </a:extLst>
            </p:cNvPr>
            <p:cNvSpPr/>
            <p:nvPr/>
          </p:nvSpPr>
          <p:spPr>
            <a:xfrm>
              <a:off x="5325428" y="3627217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F5CF14D-389D-4EB6-91B3-ACEE2569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80" y="3880447"/>
              <a:ext cx="979329" cy="66746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3C3951-C5D1-4AEE-BB42-085E9FDE8A10}"/>
              </a:ext>
            </a:extLst>
          </p:cNvPr>
          <p:cNvGrpSpPr/>
          <p:nvPr/>
        </p:nvGrpSpPr>
        <p:grpSpPr>
          <a:xfrm>
            <a:off x="755649" y="2346614"/>
            <a:ext cx="1181833" cy="1181833"/>
            <a:chOff x="755649" y="2346614"/>
            <a:chExt cx="1181833" cy="11818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3AB3AE-A62A-46B0-8C42-27AD6E2AC6BE}"/>
                </a:ext>
              </a:extLst>
            </p:cNvPr>
            <p:cNvSpPr/>
            <p:nvPr/>
          </p:nvSpPr>
          <p:spPr>
            <a:xfrm>
              <a:off x="755649" y="2346614"/>
              <a:ext cx="1181833" cy="11818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C4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1C1C1C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B643254-8570-400D-86C1-27E8C6225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956" t="-7977" r="-25161" b="5161"/>
            <a:stretch/>
          </p:blipFill>
          <p:spPr>
            <a:xfrm>
              <a:off x="761261" y="2346614"/>
              <a:ext cx="1167956" cy="1167956"/>
            </a:xfrm>
            <a:prstGeom prst="flowChartConnector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 rot="654914">
            <a:off x="7222313" y="568219"/>
            <a:ext cx="1635953" cy="4616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 الحافزة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0689" y="1133762"/>
            <a:ext cx="4716120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solidFill>
                  <a:srgbClr val="DE1D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التهيئة الحافزة: نشاط</a:t>
            </a:r>
            <a:r>
              <a:rPr lang="en-US" sz="2000" b="1" dirty="0">
                <a:solidFill>
                  <a:srgbClr val="DE1D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 or  N    </a:t>
            </a:r>
            <a:r>
              <a:rPr lang="ar-AE" sz="2000" b="1" dirty="0">
                <a:solidFill>
                  <a:srgbClr val="DE1D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solidFill>
                <a:srgbClr val="DE1D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01660" y="1664579"/>
            <a:ext cx="547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حدد إذا كانت الأشياء حية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ar-AE" sz="2400" b="1" dirty="0"/>
              <a:t> أو غير حية</a:t>
            </a:r>
            <a:r>
              <a:rPr lang="en-US" sz="2400" b="1" dirty="0"/>
              <a:t>    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L</a:t>
            </a:r>
            <a:r>
              <a:rPr lang="en-US" sz="2400" b="1" dirty="0"/>
              <a:t>  </a:t>
            </a:r>
            <a:r>
              <a:rPr lang="ar-AE" sz="2400" b="1" dirty="0"/>
              <a:t>  </a:t>
            </a:r>
            <a:endParaRPr lang="en-US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B7DE31-7358-4902-AE53-8293A01797E1}"/>
              </a:ext>
            </a:extLst>
          </p:cNvPr>
          <p:cNvSpPr txBox="1"/>
          <p:nvPr/>
        </p:nvSpPr>
        <p:spPr>
          <a:xfrm rot="20133956">
            <a:off x="-40742" y="779421"/>
            <a:ext cx="2110397" cy="400110"/>
          </a:xfrm>
          <a:prstGeom prst="rect">
            <a:avLst/>
          </a:prstGeom>
          <a:solidFill>
            <a:srgbClr val="A5BD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مهارة التصنيف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2583D-8C17-4416-9842-D2C3AB25C3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26" y="2010248"/>
            <a:ext cx="1637448" cy="1637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077F9C-E081-4F4B-94E7-F4E79C8556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99" y="2199078"/>
            <a:ext cx="1625074" cy="16250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EFF44E7-B5DA-4A55-96AE-62B94F9CB9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86" y="2238188"/>
            <a:ext cx="1637448" cy="16374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8349F6E-8A2E-4ECE-B6E7-0B0FFC9974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47" y="2323811"/>
            <a:ext cx="1637448" cy="16374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E4B6EAA-D7D8-4B88-A627-CE7CAFB6FA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86" y="3834436"/>
            <a:ext cx="1637448" cy="163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A8F7467-D418-4DC1-88C6-33AD934D58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17" y="3776422"/>
            <a:ext cx="1637448" cy="16374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0DB0942-1289-457B-99F5-E11D4C5A87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7" y="2099715"/>
            <a:ext cx="1625074" cy="16250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E416744-552E-424E-A2FE-7D9D832DEF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65" y="3585224"/>
            <a:ext cx="1625074" cy="162507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C3D84AE-E20E-4E30-8A3F-0FC443DAF6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85" y="3518871"/>
            <a:ext cx="1625074" cy="16250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3A120BB-68CA-406B-989C-A3DD52841D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7" y="3656085"/>
            <a:ext cx="1637448" cy="16374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3D5AE5-7E2A-46C4-8C1D-473D2A603B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643" y="5332396"/>
            <a:ext cx="596136" cy="9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921345" y="1442696"/>
            <a:ext cx="7168308" cy="866775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2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3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ناتج التعلم: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3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الحية.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2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4824" y="2339299"/>
            <a:ext cx="60713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ar-AE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</a:p>
          <a:p>
            <a:pPr algn="r" rtl="1"/>
            <a:r>
              <a:rPr lang="ar-AE" sz="21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21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living things</a:t>
            </a:r>
          </a:p>
          <a:p>
            <a:pPr algn="r" rtl="1"/>
            <a:r>
              <a:rPr lang="ar-AE" sz="21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الأشياء الغير حية (جمادات) </a:t>
            </a:r>
            <a:r>
              <a:rPr lang="en-US" sz="21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non-living things</a:t>
            </a:r>
            <a:endParaRPr lang="ar-AE" sz="21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ar-AE" sz="21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D3927-8410-4917-9E40-B6B29103C4FB}"/>
              </a:ext>
            </a:extLst>
          </p:cNvPr>
          <p:cNvSpPr/>
          <p:nvPr/>
        </p:nvSpPr>
        <p:spPr>
          <a:xfrm>
            <a:off x="2211774" y="774071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الكائنات الحية والأشياء الغير حية</a:t>
            </a:r>
          </a:p>
        </p:txBody>
      </p:sp>
      <p:pic>
        <p:nvPicPr>
          <p:cNvPr id="1026" name="Picture 2" descr="LIVING THINGS">
            <a:extLst>
              <a:ext uri="{FF2B5EF4-FFF2-40B4-BE49-F238E27FC236}">
                <a16:creationId xmlns:a16="http://schemas.microsoft.com/office/drawing/2014/main" id="{463BDDB3-99A9-4422-BEEA-1DC55E0DE9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9" y="3405673"/>
            <a:ext cx="7349820" cy="28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2408E0-D958-46C0-BF82-27405E9A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50" y="2152861"/>
            <a:ext cx="5637500" cy="400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088D0-9492-46A6-8CF6-3F9FF18DD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1" t="22107" r="448" b="24419"/>
          <a:stretch/>
        </p:blipFill>
        <p:spPr>
          <a:xfrm>
            <a:off x="1787235" y="698269"/>
            <a:ext cx="5519652" cy="129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DB310-09FB-42F5-9C6A-8CF64FF3586B}"/>
              </a:ext>
            </a:extLst>
          </p:cNvPr>
          <p:cNvSpPr txBox="1"/>
          <p:nvPr/>
        </p:nvSpPr>
        <p:spPr>
          <a:xfrm rot="20342942">
            <a:off x="587829" y="819640"/>
            <a:ext cx="362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هيا ابحث؟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FE2EEB-B23E-4857-8690-A61158CB6805}"/>
              </a:ext>
            </a:extLst>
          </p:cNvPr>
          <p:cNvCxnSpPr/>
          <p:nvPr/>
        </p:nvCxnSpPr>
        <p:spPr>
          <a:xfrm flipH="1" flipV="1">
            <a:off x="5542384" y="1997084"/>
            <a:ext cx="1184987" cy="24352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4676A1-7B10-4B16-8F1C-FC2E0406C027}"/>
              </a:ext>
            </a:extLst>
          </p:cNvPr>
          <p:cNvCxnSpPr>
            <a:cxnSpLocks/>
          </p:cNvCxnSpPr>
          <p:nvPr/>
        </p:nvCxnSpPr>
        <p:spPr>
          <a:xfrm flipV="1">
            <a:off x="3055324" y="1997084"/>
            <a:ext cx="2365762" cy="35266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518D9-671B-4D22-92DD-C1DCEB17A60B}"/>
              </a:ext>
            </a:extLst>
          </p:cNvPr>
          <p:cNvCxnSpPr>
            <a:cxnSpLocks/>
          </p:cNvCxnSpPr>
          <p:nvPr/>
        </p:nvCxnSpPr>
        <p:spPr>
          <a:xfrm flipV="1">
            <a:off x="3980406" y="1997084"/>
            <a:ext cx="1292351" cy="503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B1B518-F94D-40B2-B3D3-994067524F55}"/>
              </a:ext>
            </a:extLst>
          </p:cNvPr>
          <p:cNvCxnSpPr>
            <a:cxnSpLocks/>
          </p:cNvCxnSpPr>
          <p:nvPr/>
        </p:nvCxnSpPr>
        <p:spPr>
          <a:xfrm flipV="1">
            <a:off x="2541033" y="1997083"/>
            <a:ext cx="1439373" cy="28857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222DC1-A640-4B3A-AB98-329A38A2D2A2}"/>
              </a:ext>
            </a:extLst>
          </p:cNvPr>
          <p:cNvCxnSpPr>
            <a:cxnSpLocks/>
          </p:cNvCxnSpPr>
          <p:nvPr/>
        </p:nvCxnSpPr>
        <p:spPr>
          <a:xfrm flipH="1" flipV="1">
            <a:off x="4049486" y="1945334"/>
            <a:ext cx="897961" cy="16096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5DE0BF-C663-4D6B-9CC7-C0C8E3996C3B}"/>
              </a:ext>
            </a:extLst>
          </p:cNvPr>
          <p:cNvCxnSpPr>
            <a:cxnSpLocks/>
          </p:cNvCxnSpPr>
          <p:nvPr/>
        </p:nvCxnSpPr>
        <p:spPr>
          <a:xfrm flipV="1">
            <a:off x="3469970" y="1997083"/>
            <a:ext cx="254206" cy="3864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2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كائنات الحية وغير الحية - تعليم اطفال - امرح وتعلم - YouTube">
            <a:hlinkClick r:id="" action="ppaction://media"/>
            <a:extLst>
              <a:ext uri="{FF2B5EF4-FFF2-40B4-BE49-F238E27FC236}">
                <a16:creationId xmlns:a16="http://schemas.microsoft.com/office/drawing/2014/main" id="{F7368846-5CF1-4750-B3D3-1579D46F7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418" y="2047686"/>
            <a:ext cx="6507163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7C9360-CD5F-40CA-9EF5-DFDB216AA8CE}"/>
              </a:ext>
            </a:extLst>
          </p:cNvPr>
          <p:cNvSpPr txBox="1"/>
          <p:nvPr/>
        </p:nvSpPr>
        <p:spPr>
          <a:xfrm>
            <a:off x="2443602" y="1343143"/>
            <a:ext cx="49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 </a:t>
            </a:r>
            <a:r>
              <a:rPr lang="ar-AE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أسمع وأشاهد وأدون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32F63-0697-4668-B900-68E7C7F4CDF4}"/>
              </a:ext>
            </a:extLst>
          </p:cNvPr>
          <p:cNvSpPr txBox="1"/>
          <p:nvPr/>
        </p:nvSpPr>
        <p:spPr>
          <a:xfrm rot="21101457">
            <a:off x="26624" y="1303920"/>
            <a:ext cx="2130640" cy="523220"/>
          </a:xfrm>
          <a:prstGeom prst="rect">
            <a:avLst/>
          </a:prstGeom>
          <a:solidFill>
            <a:srgbClr val="2269A7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هيا نستكشف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939F6-4C8B-4587-821C-FA864AEF00CB}"/>
              </a:ext>
            </a:extLst>
          </p:cNvPr>
          <p:cNvSpPr txBox="1"/>
          <p:nvPr/>
        </p:nvSpPr>
        <p:spPr>
          <a:xfrm>
            <a:off x="918839" y="173197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408997-0AB1-4828-9396-1A439DCD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" y="793441"/>
            <a:ext cx="1823092" cy="527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80DAD-86AD-4BB5-B7E2-812D4B5C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950" y="793441"/>
            <a:ext cx="5276850" cy="5553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28043F-871D-4888-93B3-8E339F67C3B1}"/>
              </a:ext>
            </a:extLst>
          </p:cNvPr>
          <p:cNvSpPr txBox="1"/>
          <p:nvPr/>
        </p:nvSpPr>
        <p:spPr>
          <a:xfrm>
            <a:off x="3046056" y="4178856"/>
            <a:ext cx="5276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الصخرة صلبة وجماد. النبات أخضر وله أوراق</a:t>
            </a:r>
          </a:p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وجذور. وهو من الكائنات الحية.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94889-D679-44AC-80F9-766A2A6E3DF8}"/>
              </a:ext>
            </a:extLst>
          </p:cNvPr>
          <p:cNvSpPr txBox="1"/>
          <p:nvPr/>
        </p:nvSpPr>
        <p:spPr>
          <a:xfrm>
            <a:off x="456659" y="132916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7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2F307C-8774-4C55-B46C-710794731B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403" y="831979"/>
            <a:ext cx="8101012" cy="2695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4846D-54B6-4935-A945-5EC86FCB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29" y="1721844"/>
            <a:ext cx="3084351" cy="269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190B7-4CD7-43FE-9705-90BA2EA1BD5B}"/>
              </a:ext>
            </a:extLst>
          </p:cNvPr>
          <p:cNvSpPr txBox="1"/>
          <p:nvPr/>
        </p:nvSpPr>
        <p:spPr>
          <a:xfrm>
            <a:off x="918839" y="173197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211B4-2FD7-4DC5-9B64-9AD6E7F4FC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2117" y="2980025"/>
            <a:ext cx="6056054" cy="682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706B6-D2B4-469D-A89E-18AE489B35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4922" y="3691475"/>
            <a:ext cx="5257800" cy="682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9D6850-DCF4-4615-BD9B-BC6D2DA10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656"/>
          <a:stretch/>
        </p:blipFill>
        <p:spPr>
          <a:xfrm>
            <a:off x="2743200" y="4282865"/>
            <a:ext cx="5630151" cy="2094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4D21B9-890A-40B9-B41F-B312E021A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5" y="5854305"/>
            <a:ext cx="4181475" cy="552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B5D926-A20E-4455-ADA1-51B83DBAB97E}"/>
              </a:ext>
            </a:extLst>
          </p:cNvPr>
          <p:cNvSpPr txBox="1"/>
          <p:nvPr/>
        </p:nvSpPr>
        <p:spPr>
          <a:xfrm>
            <a:off x="3530180" y="2836506"/>
            <a:ext cx="4712542" cy="369332"/>
          </a:xfrm>
          <a:prstGeom prst="rect">
            <a:avLst/>
          </a:prstGeom>
          <a:solidFill>
            <a:srgbClr val="FDFE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1390BF-E468-416C-9441-D68A6ADA9881}"/>
              </a:ext>
            </a:extLst>
          </p:cNvPr>
          <p:cNvSpPr txBox="1"/>
          <p:nvPr/>
        </p:nvSpPr>
        <p:spPr>
          <a:xfrm>
            <a:off x="3116424" y="3975471"/>
            <a:ext cx="5159483" cy="369332"/>
          </a:xfrm>
          <a:prstGeom prst="rect">
            <a:avLst/>
          </a:prstGeom>
          <a:solidFill>
            <a:srgbClr val="FDFE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8BF48-98D5-4880-9F9C-4354AE1996A3}"/>
              </a:ext>
            </a:extLst>
          </p:cNvPr>
          <p:cNvSpPr txBox="1"/>
          <p:nvPr/>
        </p:nvSpPr>
        <p:spPr>
          <a:xfrm>
            <a:off x="1007025" y="6032502"/>
            <a:ext cx="4181475" cy="369332"/>
          </a:xfrm>
          <a:prstGeom prst="rect">
            <a:avLst/>
          </a:prstGeom>
          <a:solidFill>
            <a:srgbClr val="FDFE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E400C-E1D1-4F10-9B47-6B1EC0D23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54"/>
          <a:stretch/>
        </p:blipFill>
        <p:spPr>
          <a:xfrm>
            <a:off x="4128261" y="1688838"/>
            <a:ext cx="4795671" cy="3340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23D46-D077-4AC1-BC82-72F90A23BF48}"/>
              </a:ext>
            </a:extLst>
          </p:cNvPr>
          <p:cNvSpPr txBox="1"/>
          <p:nvPr/>
        </p:nvSpPr>
        <p:spPr>
          <a:xfrm>
            <a:off x="695929" y="415793"/>
            <a:ext cx="7752141" cy="757130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الكائنات الحية والأشياء الغير حية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يقارن بين الأشياء الحية وغير الحية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ar-AE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الأشياء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living things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الأشياء الغير الحية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non-living things 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D84ADC-AFB1-459E-B148-E43BF9962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" y="2041362"/>
            <a:ext cx="3952996" cy="277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76532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2819</TotalTime>
  <Words>574</Words>
  <Application>Microsoft Office PowerPoint</Application>
  <PresentationFormat>On-screen Show (4:3)</PresentationFormat>
  <Paragraphs>80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Twinkl</vt:lpstr>
      <vt:lpstr>Calisto MT</vt:lpstr>
      <vt:lpstr>Cambria Math</vt:lpstr>
      <vt:lpstr>Twinkl SemiBold</vt:lpstr>
      <vt:lpstr>Calibri</vt:lpstr>
      <vt:lpstr>Tahoma</vt:lpstr>
      <vt:lpstr>Clear Sans Light</vt:lpstr>
      <vt:lpstr>Twinkl Light</vt:lpstr>
      <vt:lpstr>Arial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كيف تفسر تصنيف راشد ؟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May M</cp:lastModifiedBy>
  <cp:revision>225</cp:revision>
  <dcterms:created xsi:type="dcterms:W3CDTF">2014-10-01T16:09:27Z</dcterms:created>
  <dcterms:modified xsi:type="dcterms:W3CDTF">2021-01-17T09:46:44Z</dcterms:modified>
</cp:coreProperties>
</file>