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</p:sldMasterIdLst>
  <p:notesMasterIdLst>
    <p:notesMasterId r:id="rId23"/>
  </p:notesMasterIdLst>
  <p:sldIdLst>
    <p:sldId id="518" r:id="rId2"/>
    <p:sldId id="519" r:id="rId3"/>
    <p:sldId id="524" r:id="rId4"/>
    <p:sldId id="526" r:id="rId5"/>
    <p:sldId id="529" r:id="rId6"/>
    <p:sldId id="525" r:id="rId7"/>
    <p:sldId id="263" r:id="rId8"/>
    <p:sldId id="312" r:id="rId9"/>
    <p:sldId id="315" r:id="rId10"/>
    <p:sldId id="532" r:id="rId11"/>
    <p:sldId id="316" r:id="rId12"/>
    <p:sldId id="311" r:id="rId13"/>
    <p:sldId id="313" r:id="rId14"/>
    <p:sldId id="535" r:id="rId15"/>
    <p:sldId id="326" r:id="rId16"/>
    <p:sldId id="533" r:id="rId17"/>
    <p:sldId id="534" r:id="rId18"/>
    <p:sldId id="280" r:id="rId19"/>
    <p:sldId id="531" r:id="rId20"/>
    <p:sldId id="527" r:id="rId21"/>
    <p:sldId id="528" r:id="rId22"/>
  </p:sldIdLst>
  <p:sldSz cx="9144000" cy="5143500" type="screen16x9"/>
  <p:notesSz cx="6858000" cy="9144000"/>
  <p:embeddedFontLst>
    <p:embeddedFont>
      <p:font typeface="Aldhabi" panose="01000000000000000000" pitchFamily="2" charset="-78"/>
      <p:regular r:id="rId24"/>
    </p:embeddedFont>
    <p:embeddedFont>
      <p:font typeface="Arabic Typesetting" panose="03020402040406030203" pitchFamily="66" charset="-78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Oswald Regular" panose="020B0604020202020204" charset="0"/>
      <p:regular r:id="rId40"/>
      <p:bold r:id="rId41"/>
    </p:embeddedFont>
    <p:embeddedFont>
      <p:font typeface="Sakkal Majalla" panose="02000000000000000000" pitchFamily="2" charset="-78"/>
      <p:regular r:id="rId42"/>
      <p:bold r:id="rId43"/>
    </p:embeddedFont>
    <p:embeddedFont>
      <p:font typeface="Tw Cen MT" panose="020B0602020104020603" pitchFamily="34" charset="0"/>
      <p:regular r:id="rId44"/>
      <p:bold r:id="rId45"/>
      <p:italic r:id="rId46"/>
      <p:boldItalic r:id="rId47"/>
    </p:embeddedFont>
    <p:embeddedFont>
      <p:font typeface="Zilla Slab Light" panose="020B0604020202020204" charset="0"/>
      <p:bold r:id="rId48"/>
      <p:boldItalic r:id="rId4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orient="horz" pos="66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A8A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>
      <p:cViewPr varScale="1">
        <p:scale>
          <a:sx n="90" d="100"/>
          <a:sy n="90" d="100"/>
        </p:scale>
        <p:origin x="834" y="78"/>
      </p:cViewPr>
      <p:guideLst>
        <p:guide orient="horz"/>
        <p:guide orient="horz" pos="6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540b6adc3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5540b6adc3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93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55320d76d5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55320d76d5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71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5970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8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911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5606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47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91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55320d76d5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55320d76d5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63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402127515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21163461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408491818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 txBox="1">
            <a:spLocks noGrp="1"/>
          </p:cNvSpPr>
          <p:nvPr>
            <p:ph type="title" hasCustomPrompt="1"/>
          </p:nvPr>
        </p:nvSpPr>
        <p:spPr>
          <a:xfrm>
            <a:off x="609427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2"/>
          <p:cNvSpPr txBox="1">
            <a:spLocks noGrp="1"/>
          </p:cNvSpPr>
          <p:nvPr>
            <p:ph type="ctrTitle" idx="2"/>
          </p:nvPr>
        </p:nvSpPr>
        <p:spPr>
          <a:xfrm>
            <a:off x="6094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subTitle" idx="1"/>
          </p:nvPr>
        </p:nvSpPr>
        <p:spPr>
          <a:xfrm flipH="1">
            <a:off x="609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763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1">
  <p:cSld name="TITLE + SUBTITLE 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60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5">
  <p:cSld name="TITLE + SUBTITLE 5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 hasCustomPrompt="1"/>
          </p:nvPr>
        </p:nvSpPr>
        <p:spPr>
          <a:xfrm flipH="1">
            <a:off x="6480625" y="1543250"/>
            <a:ext cx="2051100" cy="128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72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8" name="Google Shape;118;p20"/>
          <p:cNvSpPr txBox="1">
            <a:spLocks noGrp="1"/>
          </p:cNvSpPr>
          <p:nvPr>
            <p:ph type="ctrTitle" idx="2"/>
          </p:nvPr>
        </p:nvSpPr>
        <p:spPr>
          <a:xfrm flipH="1">
            <a:off x="1710625" y="2601875"/>
            <a:ext cx="68211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ubTitle" idx="1"/>
          </p:nvPr>
        </p:nvSpPr>
        <p:spPr>
          <a:xfrm>
            <a:off x="5423425" y="3609500"/>
            <a:ext cx="31083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 sz="1200"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Oswald Regular"/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297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58598648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08217901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55892097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85060696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95350555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64541441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89591402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19107246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FE0BA-3DC7-4851-9358-FF1B274548CB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mtClean="0"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370667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8" r:id="rId12"/>
    <p:sldLayoutId id="2147483720" r:id="rId13"/>
    <p:sldLayoutId id="2147483722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1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3.wdp"/><Relationship Id="rId9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microsoft.com/office/2007/relationships/hdphoto" Target="../media/hdphoto15.wdp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4.gif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3.png"/><Relationship Id="rId1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microsoft.com/office/2007/relationships/hdphoto" Target="../media/hdphoto10.wdp"/><Relationship Id="rId4" Type="http://schemas.openxmlformats.org/officeDocument/2006/relationships/image" Target="../media/image18.png"/><Relationship Id="rId9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50" y="4410659"/>
            <a:ext cx="548640" cy="5486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6A823A4-CB88-471B-A371-17D4DAB3E577}"/>
              </a:ext>
            </a:extLst>
          </p:cNvPr>
          <p:cNvSpPr/>
          <p:nvPr/>
        </p:nvSpPr>
        <p:spPr>
          <a:xfrm>
            <a:off x="1678396" y="696982"/>
            <a:ext cx="5438852" cy="339047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1544250" y="1937811"/>
            <a:ext cx="5438852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3000" dirty="0">
                <a:cs typeface="(AH) Manal Black" pitchFamily="2" charset="-78"/>
              </a:rPr>
              <a:t>هْلًا و</a:t>
            </a:r>
            <a:r>
              <a:rPr lang="ar-BH" sz="3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3000" dirty="0">
                <a:cs typeface="(AH) Manal Black" pitchFamily="2" charset="-78"/>
              </a:rPr>
              <a:t>سْهْلًا بِطُلابي الأبطال.</a:t>
            </a:r>
            <a:endParaRPr lang="en-US" sz="30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2964056" y="4688785"/>
            <a:ext cx="239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90" y="4353864"/>
            <a:ext cx="802386" cy="73152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50" y="625974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1654311" y="981228"/>
            <a:ext cx="83708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3.58025E-6 L -1.94444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76812A-15E3-4B87-B8BC-C19426C3C1E4}"/>
              </a:ext>
            </a:extLst>
          </p:cNvPr>
          <p:cNvSpPr/>
          <p:nvPr/>
        </p:nvSpPr>
        <p:spPr>
          <a:xfrm>
            <a:off x="286262" y="466854"/>
            <a:ext cx="8571473" cy="404345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5BA638B-17C0-464C-9934-35A062E958F6}"/>
              </a:ext>
            </a:extLst>
          </p:cNvPr>
          <p:cNvSpPr/>
          <p:nvPr/>
        </p:nvSpPr>
        <p:spPr>
          <a:xfrm>
            <a:off x="479231" y="109754"/>
            <a:ext cx="8185533" cy="44005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AE" sz="3200" u="sng" dirty="0">
                <a:solidFill>
                  <a:srgbClr val="FF0000"/>
                </a:solidFill>
                <a:cs typeface="(AH) Manal Black" pitchFamily="2" charset="-78"/>
              </a:rPr>
              <a:t>ف</a:t>
            </a:r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AE" sz="3200" u="sng" dirty="0">
                <a:solidFill>
                  <a:srgbClr val="FF0000"/>
                </a:solidFill>
                <a:cs typeface="(AH) Manal Black" pitchFamily="2" charset="-78"/>
              </a:rPr>
              <a:t>م</a:t>
            </a:r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AE" sz="3200" u="sng" dirty="0">
                <a:solidFill>
                  <a:srgbClr val="FF0000"/>
                </a:solidFill>
                <a:cs typeface="(AH) Manal Black" pitchFamily="2" charset="-78"/>
              </a:rPr>
              <a:t>ث</a:t>
            </a:r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AE" sz="3200" u="sng" dirty="0">
                <a:solidFill>
                  <a:srgbClr val="FF0000"/>
                </a:solidFill>
                <a:cs typeface="(AH) Manal Black" pitchFamily="2" charset="-78"/>
              </a:rPr>
              <a:t>لاً: </a:t>
            </a:r>
            <a:endParaRPr lang="en-US" sz="3200" u="sng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خ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ع الس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لم ال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بائي "جيس رينو" ال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ذي 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في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ح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 السُّلَّم 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لاً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ح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 الن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اس 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 . </a:t>
            </a:r>
            <a:endParaRPr lang="ar-BH" sz="32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كيره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طي ؟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     </a:t>
            </a:r>
            <a:r>
              <a:rPr lang="ar-AE" sz="3200" dirty="0">
                <a:solidFill>
                  <a:schemeClr val="tx1"/>
                </a:solidFill>
                <a:highlight>
                  <a:srgbClr val="FFFF00"/>
                </a:highlight>
                <a:cs typeface="(AH) Manal Black" pitchFamily="2" charset="-78"/>
              </a:rPr>
              <a:t>بالطبع لا</a:t>
            </a:r>
            <a:r>
              <a:rPr lang="ar-BH" sz="3200" dirty="0">
                <a:solidFill>
                  <a:schemeClr val="tx1"/>
                </a:solidFill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ar-AE" sz="32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ش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هر الأم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ث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لة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لى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الت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ك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ير خار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ج الص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دوق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.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</a:t>
            </a:r>
          </a:p>
        </p:txBody>
      </p:sp>
      <p:pic>
        <p:nvPicPr>
          <p:cNvPr id="1026" name="Picture 2" descr="جسي رنو - المعرفة">
            <a:extLst>
              <a:ext uri="{FF2B5EF4-FFF2-40B4-BE49-F238E27FC236}">
                <a16:creationId xmlns:a16="http://schemas.microsoft.com/office/drawing/2014/main" id="{C85A11F6-7509-48F6-885D-C848F8A2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41" y="3201544"/>
            <a:ext cx="1097280" cy="1414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336F8A-046C-4846-8D1F-F41F1E852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60" y="3294993"/>
            <a:ext cx="1005839" cy="1227837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67F579-2ACE-4D42-8320-504BE554C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F2D1B5-7B9F-4005-A17C-E972EE75048C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151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34FF5A-024A-41AF-B529-F2722965CCC8}"/>
              </a:ext>
            </a:extLst>
          </p:cNvPr>
          <p:cNvSpPr/>
          <p:nvPr/>
        </p:nvSpPr>
        <p:spPr>
          <a:xfrm>
            <a:off x="286262" y="116519"/>
            <a:ext cx="8571473" cy="43937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F7B61D0-F2F6-44A7-AB90-98BA76764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80" t="16314" r="41395" b="13367"/>
          <a:stretch/>
        </p:blipFill>
        <p:spPr>
          <a:xfrm>
            <a:off x="1292729" y="116519"/>
            <a:ext cx="1554480" cy="1767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B23F9C-9BB0-481E-B1DE-67DA401BFBFE}"/>
              </a:ext>
            </a:extLst>
          </p:cNvPr>
          <p:cNvSpPr txBox="1">
            <a:spLocks/>
          </p:cNvSpPr>
          <p:nvPr/>
        </p:nvSpPr>
        <p:spPr>
          <a:xfrm>
            <a:off x="6011225" y="133566"/>
            <a:ext cx="3487792" cy="696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*الْقَلَم والْفَضاء.</a:t>
            </a:r>
            <a:endParaRPr lang="en-US" sz="32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8" name="صورة 1">
            <a:extLst>
              <a:ext uri="{FF2B5EF4-FFF2-40B4-BE49-F238E27FC236}">
                <a16:creationId xmlns:a16="http://schemas.microsoft.com/office/drawing/2014/main" id="{57EB536D-E296-40A2-BA5E-DEC33DBBA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31" t="55497" r="47655" b="13781"/>
          <a:stretch/>
        </p:blipFill>
        <p:spPr>
          <a:xfrm>
            <a:off x="123380" y="1290594"/>
            <a:ext cx="3893178" cy="321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365A2FA-B72C-4003-89B9-AC2721EAC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8" b="90532" l="10000" r="90000">
                        <a14:foregroundMark x1="16222" y1="22021" x2="26667" y2="22021"/>
                        <a14:foregroundMark x1="26667" y1="22021" x2="32111" y2="24362"/>
                        <a14:foregroundMark x1="41667" y1="49787" x2="45778" y2="43298"/>
                        <a14:foregroundMark x1="52111" y1="50532" x2="56000" y2="49149"/>
                        <a14:foregroundMark x1="55889" y1="50106" x2="45778" y2="55213"/>
                        <a14:foregroundMark x1="45778" y1="55213" x2="45778" y2="59894"/>
                        <a14:foregroundMark x1="45778" y1="59894" x2="42333" y2="57340"/>
                        <a14:foregroundMark x1="78556" y1="41383" x2="86444" y2="48298"/>
                        <a14:foregroundMark x1="86444" y1="48298" x2="87556" y2="50319"/>
                        <a14:foregroundMark x1="69556" y1="8617" x2="69556" y2="8617"/>
                        <a14:foregroundMark x1="70000" y1="7234" x2="66667" y2="12979"/>
                        <a14:foregroundMark x1="32667" y1="90532" x2="32667" y2="90532"/>
                        <a14:foregroundMark x1="35556" y1="89468" x2="35556" y2="89468"/>
                      </a14:backgroundRemoval>
                    </a14:imgEffect>
                  </a14:imgLayer>
                </a14:imgProps>
              </a:ext>
            </a:extLst>
          </a:blip>
          <a:srcRect l="12533" t="6639" r="5901" b="7936"/>
          <a:stretch/>
        </p:blipFill>
        <p:spPr>
          <a:xfrm flipH="1">
            <a:off x="6011225" y="0"/>
            <a:ext cx="914400" cy="830415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332A72C2-246D-4421-8A71-67A2C7697E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86" t="25414" r="47317" b="44423"/>
          <a:stretch/>
        </p:blipFill>
        <p:spPr>
          <a:xfrm>
            <a:off x="4199976" y="633196"/>
            <a:ext cx="4841177" cy="357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A21024-7E32-4C29-BD1F-FF1C83976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8DA940-9F56-4D3F-ABD0-280539F86BC8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6778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B76183-0F1C-41E7-8B9C-B9960635D3C2}"/>
              </a:ext>
            </a:extLst>
          </p:cNvPr>
          <p:cNvSpPr/>
          <p:nvPr/>
        </p:nvSpPr>
        <p:spPr>
          <a:xfrm>
            <a:off x="286262" y="116519"/>
            <a:ext cx="8571473" cy="43937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BEE39F-11FD-4946-BB63-82475DFB392C}"/>
              </a:ext>
            </a:extLst>
          </p:cNvPr>
          <p:cNvSpPr txBox="1">
            <a:spLocks/>
          </p:cNvSpPr>
          <p:nvPr/>
        </p:nvSpPr>
        <p:spPr>
          <a:xfrm>
            <a:off x="3261578" y="4678556"/>
            <a:ext cx="5743446" cy="69684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*بَعْضَ الطَّرائِق التّي تُساعِد على التَّفكير خارِج الصُّنْدوق:.</a:t>
            </a:r>
            <a:endParaRPr lang="en-US" sz="32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569BBF-5213-4036-99FE-A91A3C0B2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9" t="18846" r="29732" b="26538"/>
          <a:stretch/>
        </p:blipFill>
        <p:spPr>
          <a:xfrm>
            <a:off x="4939061" y="705046"/>
            <a:ext cx="3992153" cy="321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BA071-B903-4308-957D-688D2D87B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783" y="116519"/>
            <a:ext cx="4546996" cy="439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23A0E1-B2DE-4E6E-BD73-59F9FADE2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99A8B0A-DD8A-46EC-BD61-FB313B218306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4238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7A3FBA-5329-4C21-94B8-B8B38329028E}"/>
              </a:ext>
            </a:extLst>
          </p:cNvPr>
          <p:cNvSpPr/>
          <p:nvPr/>
        </p:nvSpPr>
        <p:spPr>
          <a:xfrm>
            <a:off x="286262" y="116519"/>
            <a:ext cx="8571473" cy="43937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2B85C-DB57-454F-9D28-D368E87EF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3" b="99725" l="9883" r="89971">
                        <a14:foregroundMark x1="26281" y1="90385" x2="32504" y2="99725"/>
                        <a14:foregroundMark x1="25329" y1="99725" x2="25329" y2="92445"/>
                        <a14:foregroundMark x1="21816" y1="93681" x2="21230" y2="90659"/>
                        <a14:backgroundMark x1="17130" y1="24725" x2="19107" y2="9341"/>
                        <a14:backgroundMark x1="51098" y1="11676" x2="59956" y2="30357"/>
                        <a14:backgroundMark x1="59956" y1="30357" x2="62811" y2="41484"/>
                        <a14:backgroundMark x1="62811" y1="41484" x2="62665" y2="95467"/>
                        <a14:backgroundMark x1="18960" y1="94093" x2="16764" y2="72253"/>
                        <a14:backgroundMark x1="17643" y1="72253" x2="20205" y2="86676"/>
                        <a14:backgroundMark x1="20205" y1="86676" x2="20205" y2="91758"/>
                        <a14:backgroundMark x1="17862" y1="76923" x2="17496" y2="67308"/>
                        <a14:backgroundMark x1="16252" y1="51511" x2="17570" y2="41758"/>
                        <a14:backgroundMark x1="17570" y1="41758" x2="16984" y2="37500"/>
                        <a14:backgroundMark x1="17496" y1="26374" x2="17862" y2="53571"/>
                        <a14:backgroundMark x1="17643" y1="26648" x2="18228" y2="21703"/>
                        <a14:backgroundMark x1="18009" y1="23352" x2="18594" y2="33104"/>
                        <a14:backgroundMark x1="18594" y1="33104" x2="18741" y2="33379"/>
                      </a14:backgroundRemoval>
                    </a14:imgEffect>
                  </a14:imgLayer>
                </a14:imgProps>
              </a:ext>
            </a:extLst>
          </a:blip>
          <a:srcRect l="15000" t="9838" r="39548"/>
          <a:stretch/>
        </p:blipFill>
        <p:spPr>
          <a:xfrm>
            <a:off x="3141518" y="-75015"/>
            <a:ext cx="1463040" cy="1546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ADC0E6-8142-46BC-8611-34C15EC806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15" t="45812" r="29464" b="6609"/>
          <a:stretch/>
        </p:blipFill>
        <p:spPr>
          <a:xfrm>
            <a:off x="286262" y="1274548"/>
            <a:ext cx="4318296" cy="323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D77BE6-415D-400F-AFA7-FED8F58952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44" b="90385" l="26574" r="55271">
                        <a14:foregroundMark x1="31259" y1="52473" x2="26574" y2="31731"/>
                        <a14:foregroundMark x1="30381" y1="27060" x2="29429" y2="18681"/>
                        <a14:foregroundMark x1="51977" y1="53159" x2="50512" y2="64286"/>
                        <a14:foregroundMark x1="50512" y1="64286" x2="52855" y2="88324"/>
                        <a14:foregroundMark x1="50512" y1="90385" x2="41581" y2="89423"/>
                        <a14:foregroundMark x1="40630" y1="88599" x2="41874" y2="76374"/>
                        <a14:foregroundMark x1="41874" y1="76374" x2="40630" y2="63462"/>
                        <a14:backgroundMark x1="31040" y1="59890" x2="35432" y2="65659"/>
                        <a14:backgroundMark x1="35432" y1="65659" x2="36457" y2="76236"/>
                      </a14:backgroundRemoval>
                    </a14:imgEffect>
                  </a14:imgLayer>
                </a14:imgProps>
              </a:ext>
            </a:extLst>
          </a:blip>
          <a:srcRect l="25000" t="13253" r="41250" b="9838"/>
          <a:stretch/>
        </p:blipFill>
        <p:spPr>
          <a:xfrm>
            <a:off x="7331093" y="-75015"/>
            <a:ext cx="1645920" cy="1998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D0A36A-A926-49A7-80E8-C7CDEBF3ED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321" t="59550" r="27858"/>
          <a:stretch/>
        </p:blipFill>
        <p:spPr>
          <a:xfrm>
            <a:off x="5159492" y="1778522"/>
            <a:ext cx="3780534" cy="324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82FB7C-1813-43FA-8730-721FEABBF6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74ADD3-0C94-46FD-9C43-31573C8BEA6E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851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EFBD33-967C-4C97-AE87-C46019D9A000}"/>
              </a:ext>
            </a:extLst>
          </p:cNvPr>
          <p:cNvSpPr/>
          <p:nvPr/>
        </p:nvSpPr>
        <p:spPr>
          <a:xfrm>
            <a:off x="286262" y="116519"/>
            <a:ext cx="8571473" cy="43937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68CFE-3651-4E63-95BD-A7C0B82115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36" t="15656" r="19464" b="43466"/>
          <a:stretch/>
        </p:blipFill>
        <p:spPr>
          <a:xfrm>
            <a:off x="2596244" y="579664"/>
            <a:ext cx="6172200" cy="1992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15135A-2F0B-4E4F-A9A3-F53AE668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93" t="31404" r="44285" b="25037"/>
          <a:stretch/>
        </p:blipFill>
        <p:spPr>
          <a:xfrm>
            <a:off x="261258" y="1510392"/>
            <a:ext cx="2269672" cy="212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770471-8FCB-459A-BD32-EFAF0CB506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5" t="50000" r="20356" b="23362"/>
          <a:stretch/>
        </p:blipFill>
        <p:spPr>
          <a:xfrm>
            <a:off x="2645228" y="3237139"/>
            <a:ext cx="6172201" cy="129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90E930-8530-45A1-949F-3C391FC9A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011B5C-5903-4499-B113-5287156A2FF6}"/>
              </a:ext>
            </a:extLst>
          </p:cNvPr>
          <p:cNvSpPr/>
          <p:nvPr/>
        </p:nvSpPr>
        <p:spPr>
          <a:xfrm>
            <a:off x="268524" y="583072"/>
            <a:ext cx="8386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200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B10CBB-8134-4F64-A421-17639A505017}"/>
              </a:ext>
            </a:extLst>
          </p:cNvPr>
          <p:cNvSpPr/>
          <p:nvPr/>
        </p:nvSpPr>
        <p:spPr>
          <a:xfrm>
            <a:off x="882502" y="466854"/>
            <a:ext cx="7201955" cy="404345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0E7E7C01-F779-4F60-BDA1-14CD64057A87}"/>
              </a:ext>
            </a:extLst>
          </p:cNvPr>
          <p:cNvSpPr/>
          <p:nvPr/>
        </p:nvSpPr>
        <p:spPr>
          <a:xfrm>
            <a:off x="1911896" y="2670729"/>
            <a:ext cx="5320207" cy="6166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lnSpc>
                <a:spcPct val="150000"/>
              </a:lnSpc>
            </a:pP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هُو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أ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 لا ن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ح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ص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ر ت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كيرنا في ح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دود م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عي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2800" dirty="0" err="1">
                <a:solidFill>
                  <a:schemeClr val="tx1"/>
                </a:solidFill>
                <a:cs typeface="(AH) Manal Black" pitchFamily="2" charset="-78"/>
              </a:rPr>
              <a:t>نة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 ، و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فكر ب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ط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ريقة غ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ير ت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ق</a:t>
            </a:r>
            <a:r>
              <a:rPr lang="ar-BH" sz="28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2800" dirty="0">
                <a:solidFill>
                  <a:schemeClr val="tx1"/>
                </a:solidFill>
                <a:cs typeface="(AH) Manal Black" pitchFamily="2" charset="-78"/>
              </a:rPr>
              <a:t>ليدية .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BF4E0B7-F844-4C06-B061-A6D5CF46D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31148-A50B-43F1-9A0C-37372A8292F9}"/>
              </a:ext>
            </a:extLst>
          </p:cNvPr>
          <p:cNvSpPr/>
          <p:nvPr/>
        </p:nvSpPr>
        <p:spPr>
          <a:xfrm>
            <a:off x="268524" y="583072"/>
            <a:ext cx="8386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B2D073-4C51-46EE-8C41-21C7B368FE8A}"/>
              </a:ext>
            </a:extLst>
          </p:cNvPr>
          <p:cNvSpPr txBox="1">
            <a:spLocks/>
          </p:cNvSpPr>
          <p:nvPr/>
        </p:nvSpPr>
        <p:spPr>
          <a:xfrm>
            <a:off x="2828104" y="1467579"/>
            <a:ext cx="3487792" cy="69684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*ما هُوَ التَّفكير خارِج الصُّنْدوق؟؟</a:t>
            </a:r>
            <a:endParaRPr lang="en-US" sz="32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B7174F-8E15-4710-874B-35AD4AAF9C2B}"/>
              </a:ext>
            </a:extLst>
          </p:cNvPr>
          <p:cNvSpPr/>
          <p:nvPr/>
        </p:nvSpPr>
        <p:spPr>
          <a:xfrm>
            <a:off x="2498208" y="4794905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265949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7" grpId="0" build="allAtOnce"/>
      <p:bldP spid="7" grpId="1" build="allAtOnce"/>
      <p:bldP spid="7" grpId="2" build="allAtOnce"/>
      <p:bldP spid="7" grpId="3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56FB74-B9E3-4E46-90CD-FFCD3F4C225A}"/>
              </a:ext>
            </a:extLst>
          </p:cNvPr>
          <p:cNvSpPr/>
          <p:nvPr/>
        </p:nvSpPr>
        <p:spPr>
          <a:xfrm>
            <a:off x="286262" y="466854"/>
            <a:ext cx="8571473" cy="404345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066D5-32B9-44BA-9A8F-510DBD81C930}"/>
              </a:ext>
            </a:extLst>
          </p:cNvPr>
          <p:cNvSpPr txBox="1"/>
          <p:nvPr/>
        </p:nvSpPr>
        <p:spPr>
          <a:xfrm>
            <a:off x="2850214" y="887197"/>
            <a:ext cx="3443571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algn="ctr" rtl="1"/>
            <a:r>
              <a:rPr lang="ar-BH" sz="3200" dirty="0">
                <a:ln w="0"/>
                <a:solidFill>
                  <a:srgbClr val="FF0000"/>
                </a:solidFill>
                <a:latin typeface="Arabic Typesetting" panose="03020402040406030203" pitchFamily="66" charset="-78"/>
                <a:cs typeface="(AH) Manal Black" pitchFamily="2" charset="-78"/>
              </a:rPr>
              <a:t>*</a:t>
            </a:r>
            <a:r>
              <a:rPr lang="ar-BH" sz="3200" dirty="0">
                <a:ln w="0"/>
                <a:latin typeface="Arabic Typesetting" panose="03020402040406030203" pitchFamily="66" charset="-78"/>
                <a:cs typeface="(AH) Manal Black" pitchFamily="2" charset="-78"/>
              </a:rPr>
              <a:t>حَدد الْعِنْوان الفِرْعي لِلنص</a:t>
            </a:r>
            <a:endParaRPr lang="en-GB" sz="3200" dirty="0">
              <a:ln w="0"/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0D214-661D-4C4A-A896-D0C789D191E7}"/>
              </a:ext>
            </a:extLst>
          </p:cNvPr>
          <p:cNvSpPr txBox="1"/>
          <p:nvPr/>
        </p:nvSpPr>
        <p:spPr>
          <a:xfrm>
            <a:off x="2682530" y="3149284"/>
            <a:ext cx="377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التّفْكير خارِج الصُّندوق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816DED3F-7109-4B69-8B1A-35669666273A}"/>
              </a:ext>
            </a:extLst>
          </p:cNvPr>
          <p:cNvSpPr/>
          <p:nvPr/>
        </p:nvSpPr>
        <p:spPr>
          <a:xfrm>
            <a:off x="2590213" y="1981155"/>
            <a:ext cx="3963572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80FCB-EAEA-4213-939C-179DA547573E}"/>
              </a:ext>
            </a:extLst>
          </p:cNvPr>
          <p:cNvSpPr txBox="1"/>
          <p:nvPr/>
        </p:nvSpPr>
        <p:spPr>
          <a:xfrm>
            <a:off x="2682531" y="2142938"/>
            <a:ext cx="377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التَّفْكير داخِل الصُّندوق.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F28BFBC5-6BA4-4F40-A3B9-9311036B190F}"/>
              </a:ext>
            </a:extLst>
          </p:cNvPr>
          <p:cNvSpPr/>
          <p:nvPr/>
        </p:nvSpPr>
        <p:spPr>
          <a:xfrm>
            <a:off x="2590212" y="3061864"/>
            <a:ext cx="3963572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8F9B77-35E6-48CC-83DD-73AD40CEA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A1EFCB8-1D6F-4F11-A97F-0D51C22879C9}"/>
              </a:ext>
            </a:extLst>
          </p:cNvPr>
          <p:cNvSpPr/>
          <p:nvPr/>
        </p:nvSpPr>
        <p:spPr>
          <a:xfrm>
            <a:off x="268524" y="583072"/>
            <a:ext cx="8386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62B32B-70FD-4EFA-BB07-9C3051CBA9E6}"/>
              </a:ext>
            </a:extLst>
          </p:cNvPr>
          <p:cNvSpPr/>
          <p:nvPr/>
        </p:nvSpPr>
        <p:spPr>
          <a:xfrm>
            <a:off x="2498208" y="4794905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2784861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 build="allAtOnce"/>
      <p:bldP spid="12" grpId="1" build="allAtOnce"/>
      <p:bldP spid="12" grpId="2" build="allAtOnce"/>
      <p:bldP spid="12" grpId="3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56FB74-B9E3-4E46-90CD-FFCD3F4C225A}"/>
              </a:ext>
            </a:extLst>
          </p:cNvPr>
          <p:cNvSpPr/>
          <p:nvPr/>
        </p:nvSpPr>
        <p:spPr>
          <a:xfrm>
            <a:off x="286262" y="466854"/>
            <a:ext cx="8571473" cy="404345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0066D5-32B9-44BA-9A8F-510DBD81C930}"/>
              </a:ext>
            </a:extLst>
          </p:cNvPr>
          <p:cNvSpPr txBox="1"/>
          <p:nvPr/>
        </p:nvSpPr>
        <p:spPr>
          <a:xfrm>
            <a:off x="1901237" y="887197"/>
            <a:ext cx="5341527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algn="ctr" rtl="1"/>
            <a:r>
              <a:rPr lang="ar-BH" sz="3200" dirty="0">
                <a:ln w="0"/>
                <a:solidFill>
                  <a:srgbClr val="FF0000"/>
                </a:solidFill>
                <a:latin typeface="Arabic Typesetting" panose="03020402040406030203" pitchFamily="66" charset="-78"/>
                <a:cs typeface="(AH) Manal Black" pitchFamily="2" charset="-78"/>
              </a:rPr>
              <a:t>*</a:t>
            </a:r>
            <a:r>
              <a:rPr lang="ar-AE" sz="3200" dirty="0">
                <a:cs typeface="(AH) Manal Black" pitchFamily="2" charset="-78"/>
              </a:rPr>
              <a:t>ه</a:t>
            </a:r>
            <a:r>
              <a:rPr lang="ar-BH" sz="3200" dirty="0">
                <a:cs typeface="(AH) Manal Black" pitchFamily="2" charset="-78"/>
              </a:rPr>
              <a:t>َ</a:t>
            </a:r>
            <a:r>
              <a:rPr lang="ar-AE" sz="3200" dirty="0">
                <a:cs typeface="(AH) Manal Black" pitchFamily="2" charset="-78"/>
              </a:rPr>
              <a:t>ل الت</a:t>
            </a:r>
            <a:r>
              <a:rPr lang="ar-BH" sz="3200" dirty="0">
                <a:cs typeface="(AH) Manal Black" pitchFamily="2" charset="-78"/>
              </a:rPr>
              <a:t>َّ</a:t>
            </a:r>
            <a:r>
              <a:rPr lang="ar-AE" sz="3200" dirty="0">
                <a:cs typeface="(AH) Manal Black" pitchFamily="2" charset="-78"/>
              </a:rPr>
              <a:t>ف</a:t>
            </a:r>
            <a:r>
              <a:rPr lang="ar-BH" sz="3200" dirty="0">
                <a:cs typeface="(AH) Manal Black" pitchFamily="2" charset="-78"/>
              </a:rPr>
              <a:t>ْ</a:t>
            </a:r>
            <a:r>
              <a:rPr lang="ar-AE" sz="3200" dirty="0">
                <a:cs typeface="(AH) Manal Black" pitchFamily="2" charset="-78"/>
              </a:rPr>
              <a:t>كير خار</a:t>
            </a:r>
            <a:r>
              <a:rPr lang="ar-BH" sz="3200" dirty="0">
                <a:cs typeface="(AH) Manal Black" pitchFamily="2" charset="-78"/>
              </a:rPr>
              <a:t>ِ</a:t>
            </a:r>
            <a:r>
              <a:rPr lang="ar-AE" sz="3200" dirty="0">
                <a:cs typeface="(AH) Manal Black" pitchFamily="2" charset="-78"/>
              </a:rPr>
              <a:t>ج الص</a:t>
            </a:r>
            <a:r>
              <a:rPr lang="ar-BH" sz="3200" dirty="0">
                <a:cs typeface="(AH) Manal Black" pitchFamily="2" charset="-78"/>
              </a:rPr>
              <a:t>ُّ</a:t>
            </a:r>
            <a:r>
              <a:rPr lang="ar-AE" sz="3200" dirty="0">
                <a:cs typeface="(AH) Manal Black" pitchFamily="2" charset="-78"/>
              </a:rPr>
              <a:t>ندوق ت</a:t>
            </a:r>
            <a:r>
              <a:rPr lang="ar-BH" sz="3200" dirty="0">
                <a:cs typeface="(AH) Manal Black" pitchFamily="2" charset="-78"/>
              </a:rPr>
              <a:t>َ</a:t>
            </a:r>
            <a:r>
              <a:rPr lang="ar-AE" sz="3200" dirty="0">
                <a:cs typeface="(AH) Manal Black" pitchFamily="2" charset="-78"/>
              </a:rPr>
              <a:t>ف</a:t>
            </a:r>
            <a:r>
              <a:rPr lang="ar-BH" sz="3200" dirty="0">
                <a:cs typeface="(AH) Manal Black" pitchFamily="2" charset="-78"/>
              </a:rPr>
              <a:t>ْ</a:t>
            </a:r>
            <a:r>
              <a:rPr lang="ar-AE" sz="3200" dirty="0">
                <a:cs typeface="(AH) Manal Black" pitchFamily="2" charset="-78"/>
              </a:rPr>
              <a:t>كير ن</a:t>
            </a:r>
            <a:r>
              <a:rPr lang="ar-BH" sz="3200" dirty="0">
                <a:cs typeface="(AH) Manal Black" pitchFamily="2" charset="-78"/>
              </a:rPr>
              <a:t>َ</a:t>
            </a:r>
            <a:r>
              <a:rPr lang="ar-AE" sz="3200" dirty="0">
                <a:cs typeface="(AH) Manal Black" pitchFamily="2" charset="-78"/>
              </a:rPr>
              <a:t>م</a:t>
            </a:r>
            <a:r>
              <a:rPr lang="ar-BH" sz="3200" dirty="0">
                <a:cs typeface="(AH) Manal Black" pitchFamily="2" charset="-78"/>
              </a:rPr>
              <a:t>َ</a:t>
            </a:r>
            <a:r>
              <a:rPr lang="ar-AE" sz="3200" dirty="0">
                <a:cs typeface="(AH) Manal Black" pitchFamily="2" charset="-78"/>
              </a:rPr>
              <a:t>طي ؟؟</a:t>
            </a:r>
          </a:p>
          <a:p>
            <a:pPr algn="ctr" rtl="1"/>
            <a:endParaRPr lang="en-GB" sz="3200" dirty="0">
              <a:ln w="0"/>
              <a:latin typeface="Arabic Typesetting" panose="03020402040406030203" pitchFamily="66" charset="-78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30D214-661D-4C4A-A896-D0C789D191E7}"/>
              </a:ext>
            </a:extLst>
          </p:cNvPr>
          <p:cNvSpPr txBox="1"/>
          <p:nvPr/>
        </p:nvSpPr>
        <p:spPr>
          <a:xfrm>
            <a:off x="2590212" y="2099514"/>
            <a:ext cx="377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لا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816DED3F-7109-4B69-8B1A-35669666273A}"/>
              </a:ext>
            </a:extLst>
          </p:cNvPr>
          <p:cNvSpPr/>
          <p:nvPr/>
        </p:nvSpPr>
        <p:spPr>
          <a:xfrm>
            <a:off x="2590213" y="1981155"/>
            <a:ext cx="3963572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80FCB-EAEA-4213-939C-179DA547573E}"/>
              </a:ext>
            </a:extLst>
          </p:cNvPr>
          <p:cNvSpPr txBox="1"/>
          <p:nvPr/>
        </p:nvSpPr>
        <p:spPr>
          <a:xfrm>
            <a:off x="2688775" y="3163675"/>
            <a:ext cx="3778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نَعم</a:t>
            </a:r>
            <a:endParaRPr lang="en-GB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F28BFBC5-6BA4-4F40-A3B9-9311036B190F}"/>
              </a:ext>
            </a:extLst>
          </p:cNvPr>
          <p:cNvSpPr/>
          <p:nvPr/>
        </p:nvSpPr>
        <p:spPr>
          <a:xfrm>
            <a:off x="2590212" y="3061864"/>
            <a:ext cx="3963572" cy="7596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2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AA6F01-21C4-4B6B-99B3-BC8AF3ECE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A2DF10-F1A1-4723-AA5A-C5C334C433C4}"/>
              </a:ext>
            </a:extLst>
          </p:cNvPr>
          <p:cNvSpPr/>
          <p:nvPr/>
        </p:nvSpPr>
        <p:spPr>
          <a:xfrm>
            <a:off x="268524" y="583072"/>
            <a:ext cx="8386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A3CE6-77BD-414C-A16E-1383E7D4DC4F}"/>
              </a:ext>
            </a:extLst>
          </p:cNvPr>
          <p:cNvSpPr/>
          <p:nvPr/>
        </p:nvSpPr>
        <p:spPr>
          <a:xfrm>
            <a:off x="2498208" y="4794905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1911774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4" grpId="0" build="allAtOnce"/>
      <p:bldP spid="14" grpId="1" build="allAtOnce"/>
      <p:bldP spid="14" grpId="2" build="allAtOnce"/>
      <p:bldP spid="14" grpId="3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6908C-6AF2-4556-908E-2DE7DF02CB5D}"/>
              </a:ext>
            </a:extLst>
          </p:cNvPr>
          <p:cNvSpPr/>
          <p:nvPr/>
        </p:nvSpPr>
        <p:spPr>
          <a:xfrm>
            <a:off x="816428" y="374857"/>
            <a:ext cx="7609115" cy="4185571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246055-0B24-4F98-8960-748229FD7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8A19B79-B482-4B60-9079-E84875E6BE7B}"/>
              </a:ext>
            </a:extLst>
          </p:cNvPr>
          <p:cNvSpPr/>
          <p:nvPr/>
        </p:nvSpPr>
        <p:spPr>
          <a:xfrm>
            <a:off x="-28832" y="583072"/>
            <a:ext cx="14334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التَّغذية الرَّاجعة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9492506-AEEB-4E03-8E09-F96DF15F2DE2}"/>
              </a:ext>
            </a:extLst>
          </p:cNvPr>
          <p:cNvSpPr txBox="1">
            <a:spLocks/>
          </p:cNvSpPr>
          <p:nvPr/>
        </p:nvSpPr>
        <p:spPr>
          <a:xfrm>
            <a:off x="4069934" y="218539"/>
            <a:ext cx="4635208" cy="186495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>
              <a:lnSpc>
                <a:spcPct val="170000"/>
              </a:lnSpc>
            </a:pPr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*أجب عن السؤال التالي:</a:t>
            </a:r>
          </a:p>
          <a:p>
            <a:pPr algn="ctr" rtl="1">
              <a:lnSpc>
                <a:spcPct val="170000"/>
              </a:lnSpc>
            </a:pPr>
            <a:r>
              <a:rPr lang="ar-BH" sz="3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كَيْفَ نُفَكِّر خارِج الصُّنْدوق؟</a:t>
            </a:r>
            <a:endParaRPr lang="en-US" sz="32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BD64C1-BCB9-4026-9EBB-817FEE8B5D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92" b="88462" l="36237" r="47218">
                        <a14:foregroundMark x1="42753" y1="86126" x2="45681" y2="78434"/>
                        <a14:foregroundMark x1="45681" y1="78846" x2="42899" y2="80220"/>
                        <a14:foregroundMark x1="42899" y1="80220" x2="41581" y2="73214"/>
                        <a14:foregroundMark x1="41581" y1="73214" x2="40410" y2="78297"/>
                        <a14:foregroundMark x1="40410" y1="78297" x2="37775" y2="80082"/>
                        <a14:foregroundMark x1="37775" y1="80082" x2="36237" y2="77060"/>
                        <a14:foregroundMark x1="36164" y1="77060" x2="36164" y2="77060"/>
                      </a14:backgroundRemoval>
                    </a14:imgEffect>
                  </a14:imgLayer>
                </a14:imgProps>
              </a:ext>
            </a:extLst>
          </a:blip>
          <a:srcRect l="35179" t="67926" r="51428" b="9192"/>
          <a:stretch/>
        </p:blipFill>
        <p:spPr>
          <a:xfrm>
            <a:off x="6096288" y="1922556"/>
            <a:ext cx="2080884" cy="180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DFBB0-204D-421B-A66C-DCA458075E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635"/>
          <a:stretch/>
        </p:blipFill>
        <p:spPr>
          <a:xfrm>
            <a:off x="988886" y="1877792"/>
            <a:ext cx="4572000" cy="268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63C2F4-D9F9-48DB-9350-AD3981B1461D}"/>
              </a:ext>
            </a:extLst>
          </p:cNvPr>
          <p:cNvSpPr/>
          <p:nvPr/>
        </p:nvSpPr>
        <p:spPr>
          <a:xfrm>
            <a:off x="6566793" y="3454340"/>
            <a:ext cx="1003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(AH) Manal Black" pitchFamily="2" charset="-78"/>
              </a:rPr>
              <a:t>padlet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cs typeface="(AH) Manal Black" pitchFamily="2" charset="-78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C6AB58B-4395-49A0-B1DF-2C674F115F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7274" y="3102540"/>
            <a:ext cx="3652691" cy="221762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D47E8F-1461-4F57-A6EB-7D7C26EEBC48}"/>
              </a:ext>
            </a:extLst>
          </p:cNvPr>
          <p:cNvSpPr/>
          <p:nvPr/>
        </p:nvSpPr>
        <p:spPr>
          <a:xfrm>
            <a:off x="2498208" y="4794905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allAtOnce"/>
      <p:bldP spid="12" grpId="1" build="allAtOnce"/>
      <p:bldP spid="12" grpId="2" build="allAtOnce"/>
      <p:bldP spid="12" grpId="3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698116-EE6A-4CEF-90C7-EAD6EEB00549}"/>
              </a:ext>
            </a:extLst>
          </p:cNvPr>
          <p:cNvSpPr/>
          <p:nvPr/>
        </p:nvSpPr>
        <p:spPr>
          <a:xfrm>
            <a:off x="1222744" y="861237"/>
            <a:ext cx="6655982" cy="355990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16" y="722355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961596" y="708884"/>
            <a:ext cx="124425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3964748" y="1055073"/>
            <a:ext cx="34851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7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700" u="sng" dirty="0">
                <a:cs typeface="(AH) Manal Black" pitchFamily="2" charset="-78"/>
              </a:rPr>
              <a:t>  هل حَققنا أهداف درس اليوم؟</a:t>
            </a:r>
            <a:endParaRPr lang="en-US" sz="2700" u="sng" dirty="0"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9EE31-5751-4A3E-9329-A22E5B9A0361}"/>
              </a:ext>
            </a:extLst>
          </p:cNvPr>
          <p:cNvSpPr txBox="1"/>
          <p:nvPr/>
        </p:nvSpPr>
        <p:spPr>
          <a:xfrm>
            <a:off x="1583720" y="2188849"/>
            <a:ext cx="5757637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2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800" u="sng" dirty="0">
                <a:cs typeface="(AH) Manal Black" pitchFamily="2" charset="-78"/>
              </a:rPr>
              <a:t> قراءة النص، والإجابة عن الأسئلة حوله ، مع صياغة أسئلة .</a:t>
            </a: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brick wall&#10;&#10;Description automatically generated">
            <a:extLst>
              <a:ext uri="{FF2B5EF4-FFF2-40B4-BE49-F238E27FC236}">
                <a16:creationId xmlns:a16="http://schemas.microsoft.com/office/drawing/2014/main" id="{40BE74CB-6953-49FA-9CEA-559D742A4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t="4516" r="4457" b="4946"/>
          <a:stretch/>
        </p:blipFill>
        <p:spPr>
          <a:xfrm>
            <a:off x="2124705" y="563044"/>
            <a:ext cx="5932238" cy="4384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A142F-2CE8-48AC-9B77-73443B957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74" b="89916" l="3361" r="97899">
                        <a14:foregroundMark x1="6513" y1="66176" x2="6513" y2="66176"/>
                        <a14:foregroundMark x1="3571" y1="59034" x2="3571" y2="59034"/>
                        <a14:foregroundMark x1="97899" y1="57773" x2="97899" y2="57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25" b="29444"/>
          <a:stretch/>
        </p:blipFill>
        <p:spPr>
          <a:xfrm>
            <a:off x="2243484" y="639422"/>
            <a:ext cx="5733738" cy="4308000"/>
          </a:xfrm>
          <a:prstGeom prst="rect">
            <a:avLst/>
          </a:prstGeom>
        </p:spPr>
      </p:pic>
      <p:pic>
        <p:nvPicPr>
          <p:cNvPr id="7" name="Picture 6" descr="A picture containing text, helmet&#10;&#10;Description automatically generated">
            <a:extLst>
              <a:ext uri="{FF2B5EF4-FFF2-40B4-BE49-F238E27FC236}">
                <a16:creationId xmlns:a16="http://schemas.microsoft.com/office/drawing/2014/main" id="{3743B44E-D206-415D-950A-841DB39ADB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2" r="10357" b="14486"/>
          <a:stretch/>
        </p:blipFill>
        <p:spPr>
          <a:xfrm rot="943064">
            <a:off x="5451523" y="725015"/>
            <a:ext cx="2561544" cy="15544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33D69A-8AD6-4443-8796-AB09322AAB90}"/>
              </a:ext>
            </a:extLst>
          </p:cNvPr>
          <p:cNvSpPr/>
          <p:nvPr/>
        </p:nvSpPr>
        <p:spPr>
          <a:xfrm>
            <a:off x="5549705" y="2300615"/>
            <a:ext cx="1861407" cy="727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rtl="1">
              <a:lnSpc>
                <a:spcPct val="150000"/>
              </a:lnSpc>
            </a:pPr>
            <a:r>
              <a:rPr lang="ar-BH" sz="3000" dirty="0">
                <a:solidFill>
                  <a:srgbClr val="C00000"/>
                </a:solidFill>
                <a:cs typeface="(AH) Manal Black" pitchFamily="2" charset="-78"/>
              </a:rPr>
              <a:t>اليوم</a:t>
            </a:r>
            <a:r>
              <a:rPr lang="ar-BH" sz="3000" dirty="0">
                <a:cs typeface="(AH) Manal Black" pitchFamily="2" charset="-78"/>
              </a:rPr>
              <a:t>/ الثلاثاء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20B500-B055-4A1E-B9FC-CAD3FE732C46}"/>
              </a:ext>
            </a:extLst>
          </p:cNvPr>
          <p:cNvSpPr/>
          <p:nvPr/>
        </p:nvSpPr>
        <p:spPr>
          <a:xfrm>
            <a:off x="5601844" y="2277223"/>
            <a:ext cx="1029559" cy="899659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581EF0-0EF3-4DB5-9987-1E560DBF7C9E}"/>
              </a:ext>
            </a:extLst>
          </p:cNvPr>
          <p:cNvSpPr/>
          <p:nvPr/>
        </p:nvSpPr>
        <p:spPr>
          <a:xfrm>
            <a:off x="3778046" y="2978128"/>
            <a:ext cx="2217274" cy="727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rtl="1">
              <a:lnSpc>
                <a:spcPct val="150000"/>
              </a:lnSpc>
            </a:pPr>
            <a:r>
              <a:rPr lang="ar-BH" sz="3000" dirty="0">
                <a:solidFill>
                  <a:srgbClr val="C00000"/>
                </a:solidFill>
                <a:cs typeface="(AH) Manal Black" pitchFamily="2" charset="-78"/>
              </a:rPr>
              <a:t>19</a:t>
            </a:r>
            <a:r>
              <a:rPr lang="ar-BH" sz="3000" dirty="0">
                <a:cs typeface="(AH) Manal Black" pitchFamily="2" charset="-78"/>
              </a:rPr>
              <a:t>/ يناير/2021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CAF4DA-65AB-45A1-944E-A28ED707D211}"/>
              </a:ext>
            </a:extLst>
          </p:cNvPr>
          <p:cNvSpPr/>
          <p:nvPr/>
        </p:nvSpPr>
        <p:spPr>
          <a:xfrm>
            <a:off x="2005924" y="3787610"/>
            <a:ext cx="3146637" cy="72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 rtl="1">
              <a:lnSpc>
                <a:spcPct val="150000"/>
              </a:lnSpc>
            </a:pPr>
            <a:r>
              <a:rPr lang="ar-BH" sz="3000" dirty="0">
                <a:solidFill>
                  <a:srgbClr val="C00000"/>
                </a:solidFill>
                <a:cs typeface="(AH) Manal Black" pitchFamily="2" charset="-78"/>
              </a:rPr>
              <a:t>6</a:t>
            </a:r>
            <a:r>
              <a:rPr lang="ar-BH" sz="3000" dirty="0">
                <a:cs typeface="(AH) Manal Black" pitchFamily="2" charset="-78"/>
              </a:rPr>
              <a:t>/ جماد</a:t>
            </a:r>
            <a:r>
              <a:rPr lang="ar-BH" sz="1200" dirty="0">
                <a:cs typeface="(AH) Manal Black" pitchFamily="2" charset="-78"/>
              </a:rPr>
              <a:t>2 </a:t>
            </a:r>
            <a:r>
              <a:rPr lang="ar-BH" sz="3000" dirty="0">
                <a:cs typeface="(AH) Manal Black" pitchFamily="2" charset="-78"/>
              </a:rPr>
              <a:t>/1442هـ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456C29-1C08-4A00-BCF3-001FE4176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63" y="22739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5000B3-573B-49B3-8FDC-02662D07F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85" y="1134342"/>
            <a:ext cx="1029559" cy="1034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CB1BD1-C89A-46C4-BEA1-C9DBDE5ECF0D}"/>
              </a:ext>
            </a:extLst>
          </p:cNvPr>
          <p:cNvSpPr/>
          <p:nvPr/>
        </p:nvSpPr>
        <p:spPr>
          <a:xfrm>
            <a:off x="1216010" y="582653"/>
            <a:ext cx="127791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اليوم والتاريخ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5058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91" y="578924"/>
            <a:ext cx="6122624" cy="405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1994443" y="884077"/>
            <a:ext cx="5155115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3600" u="sng" dirty="0">
                <a:cs typeface="(AH) Manal Black" pitchFamily="2" charset="-78"/>
              </a:rPr>
              <a:t>:</a:t>
            </a:r>
            <a:endParaRPr lang="en-US" sz="405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90" y="884077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142758" y="578923"/>
            <a:ext cx="1494302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1664801" y="859912"/>
            <a:ext cx="6075701" cy="34037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2914400" y="1244464"/>
            <a:ext cx="43554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3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33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33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33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2400" dirty="0" err="1">
                <a:cs typeface="(AH) Manal Black" pitchFamily="2" charset="-78"/>
              </a:rPr>
              <a:t>انستجرام</a:t>
            </a:r>
            <a:r>
              <a:rPr lang="ar-BH" sz="2400" dirty="0">
                <a:cs typeface="(AH) Manal Black" pitchFamily="2" charset="-78"/>
              </a:rPr>
              <a:t>: </a:t>
            </a:r>
            <a:r>
              <a:rPr lang="en-US" sz="24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2400" dirty="0">
                <a:cs typeface="(AH) Manal Black" pitchFamily="2" charset="-78"/>
              </a:rPr>
              <a:t>واتساب / 0503770211</a:t>
            </a:r>
            <a:endParaRPr lang="ar-SA" sz="24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8" y="1388795"/>
            <a:ext cx="3803073" cy="3896591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75" y="522120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917650" y="678285"/>
            <a:ext cx="1494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418277" y="403745"/>
            <a:ext cx="8317047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2719874" y="2767745"/>
            <a:ext cx="4091499" cy="1972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1" y="575293"/>
            <a:ext cx="8119979" cy="1972010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32" y="738561"/>
            <a:ext cx="1234440" cy="1249001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3019509" y="2808100"/>
            <a:ext cx="1336256" cy="139118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5170855" y="3294323"/>
            <a:ext cx="1507784" cy="134649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597009" y="958456"/>
            <a:ext cx="1225540" cy="1534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473701" y="2597466"/>
            <a:ext cx="196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100" dirty="0">
                <a:cs typeface="(AH) Manal Black" pitchFamily="2" charset="-78"/>
              </a:rPr>
              <a:t>أِسْتأْذِن قَبْلِ التَّحّدًّث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235752" y="3545418"/>
            <a:ext cx="196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100" dirty="0">
                <a:cs typeface="(AH) Manal Black" pitchFamily="2" charset="-78"/>
              </a:rPr>
              <a:t>أِلتِزِم الصَّمْت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6421297" y="3753749"/>
            <a:ext cx="19638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100" dirty="0">
                <a:cs typeface="(AH) Manal Black" pitchFamily="2" charset="-78"/>
              </a:rPr>
              <a:t>أًدَوِّن مُلاحَظاتي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6465145" y="2083235"/>
            <a:ext cx="1963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100" dirty="0">
                <a:cs typeface="(AH) Manal Black" pitchFamily="2" charset="-78"/>
              </a:rPr>
              <a:t>أَبْتَعِد عَنْ ضّجيج مَنْ حَوْلي</a:t>
            </a:r>
            <a:endParaRPr lang="en-US" sz="21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4489243" y="2594653"/>
            <a:ext cx="24446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100" dirty="0">
                <a:cs typeface="(AH) Manal Black" pitchFamily="2" charset="-78"/>
              </a:rPr>
              <a:t>أَسْتَمِع إلى الْمُعَلَّمة بِتِرْكيز</a:t>
            </a:r>
            <a:endParaRPr lang="en-US" sz="21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68" y="807846"/>
            <a:ext cx="1166171" cy="117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02" y="1132856"/>
            <a:ext cx="1371600" cy="1371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2437583" y="2048697"/>
            <a:ext cx="1963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1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100" dirty="0">
                <a:cs typeface="(AH) Manal Black" pitchFamily="2" charset="-78"/>
              </a:rPr>
              <a:t>دونَ مساعَدَة أُمي</a:t>
            </a:r>
            <a:endParaRPr lang="en-US" sz="21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7" y="109794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227767" y="265959"/>
            <a:ext cx="1494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8C0D97-98EC-4B30-B759-2E3866562207}"/>
              </a:ext>
            </a:extLst>
          </p:cNvPr>
          <p:cNvSpPr/>
          <p:nvPr/>
        </p:nvSpPr>
        <p:spPr>
          <a:xfrm>
            <a:off x="824608" y="403745"/>
            <a:ext cx="7415625" cy="3883677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2614066" y="1379369"/>
            <a:ext cx="4321484" cy="1997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05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دَعْوَةٌ لِلتَّفْكيرِ</a:t>
            </a:r>
          </a:p>
          <a:p>
            <a:pPr marL="0" indent="0" algn="ctr" rtl="1">
              <a:lnSpc>
                <a:spcPct val="160000"/>
              </a:lnSpc>
              <a:buNone/>
            </a:pPr>
            <a:r>
              <a:rPr lang="ar-BH" sz="405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خارِجَ الصَّنْدوق</a:t>
            </a:r>
            <a:endParaRPr lang="en-US" sz="405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06" y="263302"/>
            <a:ext cx="1057208" cy="71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550858" y="427984"/>
            <a:ext cx="14943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5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405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1592598" y="511804"/>
            <a:ext cx="6035485" cy="7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  <p:pic>
        <p:nvPicPr>
          <p:cNvPr id="6" name="صورة 9">
            <a:extLst>
              <a:ext uri="{FF2B5EF4-FFF2-40B4-BE49-F238E27FC236}">
                <a16:creationId xmlns:a16="http://schemas.microsoft.com/office/drawing/2014/main" id="{4FE72100-26E5-4A19-B95B-63A3F853B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240" y1="24299" x2="32989" y2="30548"/>
                        <a14:foregroundMark x1="28706" y1="32596" x2="27132" y2="33022"/>
                        <a14:foregroundMark x1="42636" y1="24766" x2="46977" y2="24611"/>
                        <a14:foregroundMark x1="46357" y1="24143" x2="40000" y2="23676"/>
                        <a14:backgroundMark x1="50543" y1="86604" x2="35194" y2="85358"/>
                        <a14:backgroundMark x1="35194" y1="85358" x2="24496" y2="75234"/>
                        <a14:backgroundMark x1="24496" y1="75234" x2="22481" y2="74922"/>
                        <a14:backgroundMark x1="12558" y1="58723" x2="12093" y2="45016"/>
                        <a14:backgroundMark x1="12093" y1="45016" x2="17209" y2="32243"/>
                        <a14:backgroundMark x1="48144" y1="22726" x2="57209" y2="19938"/>
                        <a14:backgroundMark x1="17209" y1="32243" x2="32755" y2="27461"/>
                        <a14:backgroundMark x1="57209" y1="19938" x2="80000" y2="20717"/>
                        <a14:backgroundMark x1="91163" y1="54829" x2="95659" y2="65421"/>
                        <a14:backgroundMark x1="87752" y1="70561" x2="85271" y2="59657"/>
                        <a14:backgroundMark x1="69922" y1="80685" x2="57984" y2="85981"/>
                        <a14:backgroundMark x1="89922" y1="48442" x2="87752" y2="38629"/>
                        <a14:backgroundMark x1="29767" y1="30530" x2="33798" y2="28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4620">
            <a:off x="720138" y="1660018"/>
            <a:ext cx="2949196" cy="3256832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083CC01-9076-40E0-AB84-0CC19C109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765" y="3517788"/>
            <a:ext cx="2303710" cy="17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187C1A-D99C-453B-9748-8BC5CF53FB33}"/>
              </a:ext>
            </a:extLst>
          </p:cNvPr>
          <p:cNvSpPr/>
          <p:nvPr/>
        </p:nvSpPr>
        <p:spPr>
          <a:xfrm>
            <a:off x="1233377" y="403745"/>
            <a:ext cx="6581553" cy="410682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EB827-E400-4886-9A7D-6A1ADD3BF49F}"/>
              </a:ext>
            </a:extLst>
          </p:cNvPr>
          <p:cNvSpPr txBox="1"/>
          <p:nvPr/>
        </p:nvSpPr>
        <p:spPr>
          <a:xfrm>
            <a:off x="4859079" y="647138"/>
            <a:ext cx="28171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7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700" u="sng" dirty="0">
                <a:cs typeface="(AH) Manal Black" pitchFamily="2" charset="-78"/>
              </a:rPr>
              <a:t> أهداف درس اليوم:</a:t>
            </a:r>
            <a:endParaRPr lang="en-US" sz="27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2" y="385645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1033416" y="740900"/>
            <a:ext cx="102624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7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27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377F1-31EE-402A-9FD5-B635FE582AA0}"/>
              </a:ext>
            </a:extLst>
          </p:cNvPr>
          <p:cNvSpPr txBox="1"/>
          <p:nvPr/>
        </p:nvSpPr>
        <p:spPr>
          <a:xfrm>
            <a:off x="2759799" y="1399377"/>
            <a:ext cx="3331109" cy="5078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27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7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2700" dirty="0">
              <a:ln w="0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2C4ED-6AA9-4BA9-9265-68CAE3A1C5FA}"/>
              </a:ext>
            </a:extLst>
          </p:cNvPr>
          <p:cNvSpPr txBox="1"/>
          <p:nvPr/>
        </p:nvSpPr>
        <p:spPr>
          <a:xfrm>
            <a:off x="1546536" y="2617156"/>
            <a:ext cx="5757637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2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800" u="sng" dirty="0">
                <a:cs typeface="(AH) Manal Black" pitchFamily="2" charset="-78"/>
              </a:rPr>
              <a:t> قراءة النص، والإجابة عن الأسئلة حوله ، مع صياغة أسئلة 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F60E67-2325-4292-AA30-090A002A8871}"/>
              </a:ext>
            </a:extLst>
          </p:cNvPr>
          <p:cNvSpPr/>
          <p:nvPr/>
        </p:nvSpPr>
        <p:spPr>
          <a:xfrm>
            <a:off x="2530106" y="4591656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8" grpId="1" build="allAtOnce"/>
      <p:bldP spid="8" grpId="2" build="allAtOnce"/>
      <p:bldP spid="8" grpId="3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418278" y="403745"/>
            <a:ext cx="7425064" cy="423707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1894148" y="1714151"/>
            <a:ext cx="4575474" cy="17988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3857" dirty="0">
                <a:cs typeface="(AH) Manal Black" pitchFamily="2" charset="-78"/>
              </a:rPr>
              <a:t>َيّا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3857" dirty="0">
                <a:cs typeface="(AH) Manal Black" pitchFamily="2" charset="-78"/>
              </a:rPr>
              <a:t>ا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3857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3857" dirty="0">
                <a:cs typeface="(AH) Manal Black" pitchFamily="2" charset="-78"/>
              </a:rPr>
              <a:t>سْتَعِد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3857" dirty="0">
                <a:cs typeface="(AH) Manal Black" pitchFamily="2" charset="-78"/>
              </a:rPr>
              <a:t>لسَّطْر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3857" dirty="0">
                <a:cs typeface="(AH) Manal Black" pitchFamily="2" charset="-78"/>
              </a:rPr>
              <a:t>لإملائي </a:t>
            </a:r>
            <a:r>
              <a:rPr lang="ar-BH" sz="3857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3857" dirty="0">
                <a:cs typeface="(AH) Manal Black" pitchFamily="2" charset="-78"/>
              </a:rPr>
              <a:t>لْيوم.</a:t>
            </a:r>
            <a:endParaRPr lang="en-US" sz="3857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3668880" y="774261"/>
            <a:ext cx="4575474" cy="63664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572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2572" u="sng" dirty="0">
                <a:cs typeface="(AH) Manal Black" pitchFamily="2" charset="-78"/>
              </a:rPr>
              <a:t>اسْتراتيجية السَّطْر الإملائي:</a:t>
            </a:r>
            <a:endParaRPr lang="en-US" sz="2572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3167691" y="3785227"/>
            <a:ext cx="4575474" cy="7498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215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3215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49" y="2769388"/>
            <a:ext cx="1861457" cy="266346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036426" y="4024535"/>
            <a:ext cx="3444639" cy="48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286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286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41830" y="715204"/>
            <a:ext cx="184184" cy="228254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428"/>
              </a:spcAft>
            </a:pPr>
            <a:r>
              <a:rPr lang="en-US" sz="428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59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05691" y="1107515"/>
            <a:ext cx="256462" cy="235058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endParaRPr lang="en-US" sz="965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79293" y="1433389"/>
            <a:ext cx="282858" cy="309652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endParaRPr lang="en-US" sz="965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827986" y="1909658"/>
            <a:ext cx="198027" cy="236928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48986" tIns="24493" rIns="48986" bIns="24493" anchor="t" anchorCtr="0" upright="1">
            <a:noAutofit/>
          </a:bodyPr>
          <a:lstStyle/>
          <a:p>
            <a:endParaRPr lang="en-US" sz="965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3079669" y="1145888"/>
            <a:ext cx="1250699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857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089015" y="716623"/>
            <a:ext cx="406246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00FF00"/>
                </a:highlight>
              </a:rPr>
              <a:t>متميز</a:t>
            </a:r>
            <a:endParaRPr lang="en-US" sz="857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026013" y="1142415"/>
            <a:ext cx="469247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00FFFF"/>
                </a:highlight>
              </a:rPr>
              <a:t>متوسط</a:t>
            </a:r>
            <a:endParaRPr lang="en-US" sz="857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088317" y="1576261"/>
            <a:ext cx="469247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FFFF00"/>
                </a:highlight>
              </a:rPr>
              <a:t>ضعيف</a:t>
            </a:r>
            <a:endParaRPr lang="en-US" sz="857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062151" y="1995519"/>
            <a:ext cx="469247" cy="224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857" b="1" u="sng" dirty="0">
                <a:highlight>
                  <a:srgbClr val="FF00FF"/>
                </a:highlight>
              </a:rPr>
              <a:t>موهوب</a:t>
            </a:r>
            <a:endParaRPr lang="en-US" sz="857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7043072" y="165402"/>
            <a:ext cx="800269" cy="656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1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579" y="3360853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6067369" y="2044051"/>
            <a:ext cx="864950" cy="1077227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6426" y="583072"/>
            <a:ext cx="13628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C24E24D5-FF08-44ED-BF1A-A131AC1D4B3D}"/>
              </a:ext>
            </a:extLst>
          </p:cNvPr>
          <p:cNvSpPr/>
          <p:nvPr/>
        </p:nvSpPr>
        <p:spPr>
          <a:xfrm rot="2989159" flipH="1">
            <a:off x="6198699" y="338007"/>
            <a:ext cx="45719" cy="443293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52773C-0B1D-485C-A6A7-4D79773523EE}"/>
              </a:ext>
            </a:extLst>
          </p:cNvPr>
          <p:cNvSpPr/>
          <p:nvPr/>
        </p:nvSpPr>
        <p:spPr>
          <a:xfrm flipH="1">
            <a:off x="6113972" y="393683"/>
            <a:ext cx="45719" cy="4432935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331A3E-908B-499E-87FB-23EDF32DCA1A}"/>
              </a:ext>
            </a:extLst>
          </p:cNvPr>
          <p:cNvSpPr/>
          <p:nvPr/>
        </p:nvSpPr>
        <p:spPr>
          <a:xfrm rot="5400000" flipH="1">
            <a:off x="6209973" y="347965"/>
            <a:ext cx="45719" cy="443293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B4E310E-7D66-45FC-8990-35F54EFFA13C}"/>
              </a:ext>
            </a:extLst>
          </p:cNvPr>
          <p:cNvSpPr/>
          <p:nvPr/>
        </p:nvSpPr>
        <p:spPr>
          <a:xfrm rot="7584884">
            <a:off x="6230539" y="377056"/>
            <a:ext cx="45719" cy="440453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A9E9B-56E2-40F4-9DE5-B21FF339EDBA}"/>
              </a:ext>
            </a:extLst>
          </p:cNvPr>
          <p:cNvSpPr/>
          <p:nvPr/>
        </p:nvSpPr>
        <p:spPr>
          <a:xfrm>
            <a:off x="315937" y="379181"/>
            <a:ext cx="8571473" cy="426254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56008B7-19A1-453D-8CB4-2B5F192A6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DAC679-E90C-471F-BC25-7CE9FD17E7B7}"/>
              </a:ext>
            </a:extLst>
          </p:cNvPr>
          <p:cNvSpPr/>
          <p:nvPr/>
        </p:nvSpPr>
        <p:spPr>
          <a:xfrm>
            <a:off x="25666" y="583072"/>
            <a:ext cx="13244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التهيئة الحافزة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3AC7E08-0920-49ED-9A96-C1DBB6D76314}"/>
              </a:ext>
            </a:extLst>
          </p:cNvPr>
          <p:cNvSpPr/>
          <p:nvPr/>
        </p:nvSpPr>
        <p:spPr>
          <a:xfrm>
            <a:off x="4016367" y="393683"/>
            <a:ext cx="4432935" cy="4432935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pinning Arrow">
            <a:extLst>
              <a:ext uri="{FF2B5EF4-FFF2-40B4-BE49-F238E27FC236}">
                <a16:creationId xmlns:a16="http://schemas.microsoft.com/office/drawing/2014/main" id="{6AF24269-5D7F-4D6C-98C3-D09141706FDB}"/>
              </a:ext>
            </a:extLst>
          </p:cNvPr>
          <p:cNvSpPr/>
          <p:nvPr/>
        </p:nvSpPr>
        <p:spPr>
          <a:xfrm rot="16200000">
            <a:off x="4631565" y="2081897"/>
            <a:ext cx="3202539" cy="1056506"/>
          </a:xfrm>
          <a:custGeom>
            <a:avLst/>
            <a:gdLst>
              <a:gd name="connsiteX0" fmla="*/ 3202539 w 3202539"/>
              <a:gd name="connsiteY0" fmla="*/ 528253 h 1056506"/>
              <a:gd name="connsiteX1" fmla="*/ 2674286 w 3202539"/>
              <a:gd name="connsiteY1" fmla="*/ 1056506 h 1056506"/>
              <a:gd name="connsiteX2" fmla="*/ 2674286 w 3202539"/>
              <a:gd name="connsiteY2" fmla="*/ 792380 h 1056506"/>
              <a:gd name="connsiteX3" fmla="*/ 661723 w 3202539"/>
              <a:gd name="connsiteY3" fmla="*/ 792380 h 1056506"/>
              <a:gd name="connsiteX4" fmla="*/ 585502 w 3202539"/>
              <a:gd name="connsiteY4" fmla="*/ 901503 h 1056506"/>
              <a:gd name="connsiteX5" fmla="*/ 0 w 3202539"/>
              <a:gd name="connsiteY5" fmla="*/ 901503 h 1056506"/>
              <a:gd name="connsiteX6" fmla="*/ 260708 w 3202539"/>
              <a:gd name="connsiteY6" fmla="*/ 528253 h 1056506"/>
              <a:gd name="connsiteX7" fmla="*/ 0 w 3202539"/>
              <a:gd name="connsiteY7" fmla="*/ 155003 h 1056506"/>
              <a:gd name="connsiteX8" fmla="*/ 585502 w 3202539"/>
              <a:gd name="connsiteY8" fmla="*/ 155003 h 1056506"/>
              <a:gd name="connsiteX9" fmla="*/ 661723 w 3202539"/>
              <a:gd name="connsiteY9" fmla="*/ 264127 h 1056506"/>
              <a:gd name="connsiteX10" fmla="*/ 2674286 w 3202539"/>
              <a:gd name="connsiteY10" fmla="*/ 264127 h 1056506"/>
              <a:gd name="connsiteX11" fmla="*/ 2674286 w 3202539"/>
              <a:gd name="connsiteY11" fmla="*/ 0 h 10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2539" h="1056506">
                <a:moveTo>
                  <a:pt x="3202539" y="528253"/>
                </a:moveTo>
                <a:lnTo>
                  <a:pt x="2674286" y="1056506"/>
                </a:lnTo>
                <a:lnTo>
                  <a:pt x="2674286" y="792380"/>
                </a:lnTo>
                <a:lnTo>
                  <a:pt x="661723" y="792380"/>
                </a:lnTo>
                <a:lnTo>
                  <a:pt x="585502" y="901503"/>
                </a:lnTo>
                <a:lnTo>
                  <a:pt x="0" y="901503"/>
                </a:lnTo>
                <a:lnTo>
                  <a:pt x="260708" y="528253"/>
                </a:lnTo>
                <a:lnTo>
                  <a:pt x="0" y="155003"/>
                </a:lnTo>
                <a:lnTo>
                  <a:pt x="585502" y="155003"/>
                </a:lnTo>
                <a:lnTo>
                  <a:pt x="661723" y="264127"/>
                </a:lnTo>
                <a:lnTo>
                  <a:pt x="2674286" y="264127"/>
                </a:lnTo>
                <a:lnTo>
                  <a:pt x="267428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Spin Button">
            <a:extLst>
              <a:ext uri="{FF2B5EF4-FFF2-40B4-BE49-F238E27FC236}">
                <a16:creationId xmlns:a16="http://schemas.microsoft.com/office/drawing/2014/main" id="{790F2169-AD08-47E2-BEDB-DCE0C3DF7A25}"/>
              </a:ext>
            </a:extLst>
          </p:cNvPr>
          <p:cNvSpPr/>
          <p:nvPr/>
        </p:nvSpPr>
        <p:spPr>
          <a:xfrm>
            <a:off x="2091382" y="4001157"/>
            <a:ext cx="1841703" cy="640569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اضغط هنا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2" name="Flowchart: Summing Junction 51">
            <a:extLst>
              <a:ext uri="{FF2B5EF4-FFF2-40B4-BE49-F238E27FC236}">
                <a16:creationId xmlns:a16="http://schemas.microsoft.com/office/drawing/2014/main" id="{E4D89E93-14BF-4B85-B1BA-A93423E76838}"/>
              </a:ext>
            </a:extLst>
          </p:cNvPr>
          <p:cNvSpPr/>
          <p:nvPr/>
        </p:nvSpPr>
        <p:spPr>
          <a:xfrm>
            <a:off x="6113973" y="2476637"/>
            <a:ext cx="237722" cy="237722"/>
          </a:xfrm>
          <a:prstGeom prst="flowChartSummingJunction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9DE375B-ADA7-4784-A29E-DA78E8CF8E43}"/>
              </a:ext>
            </a:extLst>
          </p:cNvPr>
          <p:cNvSpPr/>
          <p:nvPr/>
        </p:nvSpPr>
        <p:spPr>
          <a:xfrm>
            <a:off x="6703254" y="282224"/>
            <a:ext cx="1010788" cy="677449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أَطلق الْعَنان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A68CCB5-D8EC-4AE6-8E87-7E0B709E01B0}"/>
              </a:ext>
            </a:extLst>
          </p:cNvPr>
          <p:cNvSpPr/>
          <p:nvPr/>
        </p:nvSpPr>
        <p:spPr>
          <a:xfrm>
            <a:off x="7777227" y="1689870"/>
            <a:ext cx="1010788" cy="677449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أَنْفَقَ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77FBB36-DFFD-4751-807B-D69649B737FB}"/>
              </a:ext>
            </a:extLst>
          </p:cNvPr>
          <p:cNvSpPr/>
          <p:nvPr/>
        </p:nvSpPr>
        <p:spPr>
          <a:xfrm>
            <a:off x="7751902" y="2852114"/>
            <a:ext cx="1010788" cy="677449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الْمُعْضِلَة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F745884-F58B-4929-AEFD-6557D12D4890}"/>
              </a:ext>
            </a:extLst>
          </p:cNvPr>
          <p:cNvSpPr/>
          <p:nvPr/>
        </p:nvSpPr>
        <p:spPr>
          <a:xfrm>
            <a:off x="6869187" y="4183827"/>
            <a:ext cx="1010788" cy="67744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لُغْز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93CEBB5-FA60-46E7-989B-D949D8A753EB}"/>
              </a:ext>
            </a:extLst>
          </p:cNvPr>
          <p:cNvSpPr/>
          <p:nvPr/>
        </p:nvSpPr>
        <p:spPr>
          <a:xfrm>
            <a:off x="4559685" y="319793"/>
            <a:ext cx="1010788" cy="677449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السَّكينة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CF958D3-B045-401B-AEBB-4EDE69E3C824}"/>
              </a:ext>
            </a:extLst>
          </p:cNvPr>
          <p:cNvSpPr/>
          <p:nvPr/>
        </p:nvSpPr>
        <p:spPr>
          <a:xfrm>
            <a:off x="3567863" y="1622899"/>
            <a:ext cx="1010788" cy="677449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غير تقليدي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69F7E4A-AA9E-4BAE-827E-CD6E2339FF06}"/>
              </a:ext>
            </a:extLst>
          </p:cNvPr>
          <p:cNvSpPr/>
          <p:nvPr/>
        </p:nvSpPr>
        <p:spPr>
          <a:xfrm>
            <a:off x="3535939" y="2852115"/>
            <a:ext cx="1010788" cy="677449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مُبْتَكَرَة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A3E2227-043D-4470-9B9D-61808D44A2D0}"/>
              </a:ext>
            </a:extLst>
          </p:cNvPr>
          <p:cNvSpPr/>
          <p:nvPr/>
        </p:nvSpPr>
        <p:spPr>
          <a:xfrm>
            <a:off x="4429820" y="4195773"/>
            <a:ext cx="1010788" cy="677449"/>
          </a:xfrm>
          <a:prstGeom prst="roundRect">
            <a:avLst/>
          </a:prstGeom>
          <a:solidFill>
            <a:srgbClr val="367A8A"/>
          </a:solidFill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dirty="0">
                <a:cs typeface="(AH) Manal Black" pitchFamily="2" charset="-78"/>
              </a:rPr>
              <a:t>حَصَرَ</a:t>
            </a:r>
            <a:endParaRPr lang="en-US" sz="2400" dirty="0">
              <a:cs typeface="(AH) Manal Black" pitchFamily="2" charset="-78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359A1E65-EE1D-425E-8CFF-A543F9B173C8}"/>
              </a:ext>
            </a:extLst>
          </p:cNvPr>
          <p:cNvSpPr txBox="1">
            <a:spLocks/>
          </p:cNvSpPr>
          <p:nvPr/>
        </p:nvSpPr>
        <p:spPr>
          <a:xfrm>
            <a:off x="25666" y="1674880"/>
            <a:ext cx="3639601" cy="17791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ar-BH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هَيّا يا بَطل اخْتر الْكَلِمة 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ar-BH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وذْكُر مَعناها شفهي.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6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6D105A2B-4264-42CC-A709-72BA3B1E87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155" y="3865147"/>
            <a:ext cx="930728" cy="77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C887B65-8E4B-4303-A9CB-6E651A842E30}"/>
              </a:ext>
            </a:extLst>
          </p:cNvPr>
          <p:cNvSpPr/>
          <p:nvPr/>
        </p:nvSpPr>
        <p:spPr>
          <a:xfrm>
            <a:off x="1760443" y="4816957"/>
            <a:ext cx="3020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u="sng" dirty="0">
                <a:cs typeface="(AH) Manal Black" pitchFamily="2" charset="-78"/>
              </a:rPr>
              <a:t>والإجابة عن الأسئلة حوله ، مع صياغة أسئلة .</a:t>
            </a:r>
            <a:endParaRPr lang="en-US" sz="1200" u="sng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995"/>
                            </p:stCondLst>
                            <p:childTnLst>
                              <p:par>
                                <p:cTn id="28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</p:childTnLst>
        </p:cTn>
      </p:par>
    </p:tnLst>
    <p:bldLst>
      <p:bldP spid="50" grpId="0" animBg="1"/>
      <p:bldP spid="50" grpId="1" animBg="1"/>
      <p:bldP spid="65" grpId="0" build="p"/>
      <p:bldP spid="25" grpId="0" build="allAtOnce"/>
      <p:bldP spid="25" grpId="1" build="allAtOnce"/>
      <p:bldP spid="25" grpId="2" build="allAtOnce"/>
      <p:bldP spid="25" grpId="3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069570-54B4-4C1B-9C41-B36F1CAB62E8}"/>
              </a:ext>
            </a:extLst>
          </p:cNvPr>
          <p:cNvSpPr/>
          <p:nvPr/>
        </p:nvSpPr>
        <p:spPr>
          <a:xfrm>
            <a:off x="315937" y="379181"/>
            <a:ext cx="8571473" cy="426254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5BA638B-17C0-464C-9934-35A062E958F6}"/>
              </a:ext>
            </a:extLst>
          </p:cNvPr>
          <p:cNvSpPr/>
          <p:nvPr/>
        </p:nvSpPr>
        <p:spPr>
          <a:xfrm>
            <a:off x="479233" y="1182920"/>
            <a:ext cx="8185533" cy="26550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س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 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بار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ة "فكَّر خار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ج الص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دوق" ؟ </a:t>
            </a:r>
            <a:endParaRPr lang="ar-BH" sz="32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 صاد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ش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لة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و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حاو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 حلَّها 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ط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ريق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ة جديد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ة مُبْتَكرةٍ ،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خ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فة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مامًا 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 الن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مط الت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قليدي 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فكير ؟ هذا ما 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س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ميه</a:t>
            </a:r>
            <a:endParaRPr lang="ar-BH" sz="3200" dirty="0">
              <a:solidFill>
                <a:schemeClr val="tx1"/>
              </a:solidFill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"الت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فكير خار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ج الص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ندوق" .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3799BE2-3D5B-46CC-B1EE-14E53DA5A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1C41D6-CF76-41DF-9BA8-90D554EC0AEF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8" name="Picture 7" descr="A picture containing text, box, container, building material&#10;&#10;Description automatically generated">
            <a:extLst>
              <a:ext uri="{FF2B5EF4-FFF2-40B4-BE49-F238E27FC236}">
                <a16:creationId xmlns:a16="http://schemas.microsoft.com/office/drawing/2014/main" id="{A2415146-42CB-4D47-8068-D5E93DC51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2417036"/>
            <a:ext cx="2926080" cy="27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3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76812A-15E3-4B87-B8BC-C19426C3C1E4}"/>
              </a:ext>
            </a:extLst>
          </p:cNvPr>
          <p:cNvSpPr/>
          <p:nvPr/>
        </p:nvSpPr>
        <p:spPr>
          <a:xfrm>
            <a:off x="286262" y="466854"/>
            <a:ext cx="8571473" cy="408331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A5BA638B-17C0-464C-9934-35A062E958F6}"/>
              </a:ext>
            </a:extLst>
          </p:cNvPr>
          <p:cNvSpPr/>
          <p:nvPr/>
        </p:nvSpPr>
        <p:spPr>
          <a:xfrm>
            <a:off x="479231" y="371475"/>
            <a:ext cx="8185533" cy="44005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و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ط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ريق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ة غ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ليد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ة ، و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ألا نَحْص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ف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كير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نا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ض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 ح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دود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نة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س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ق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اع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نا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ع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ها ، ب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 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حاو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 ق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ب 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الأ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ُ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مور ، والن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َّ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ظ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إ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ل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ها م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ن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زوايا غ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َ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ي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ْ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ر عاد</a:t>
            </a:r>
            <a:r>
              <a:rPr lang="ar-BH" sz="3200" dirty="0">
                <a:solidFill>
                  <a:schemeClr val="tx1"/>
                </a:solidFill>
                <a:cs typeface="(AH) Manal Black" pitchFamily="2" charset="-78"/>
              </a:rPr>
              <a:t>ِ</a:t>
            </a:r>
            <a:r>
              <a:rPr lang="ar-AE" sz="3200" dirty="0" err="1">
                <a:solidFill>
                  <a:schemeClr val="tx1"/>
                </a:solidFill>
                <a:cs typeface="(AH) Manal Black" pitchFamily="2" charset="-78"/>
              </a:rPr>
              <a:t>ية</a:t>
            </a:r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 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C728F4-E44C-448D-92FF-A65780DEE073}"/>
              </a:ext>
            </a:extLst>
          </p:cNvPr>
          <p:cNvSpPr txBox="1">
            <a:spLocks/>
          </p:cNvSpPr>
          <p:nvPr/>
        </p:nvSpPr>
        <p:spPr>
          <a:xfrm>
            <a:off x="5047990" y="593331"/>
            <a:ext cx="3487792" cy="69684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*ما هُوَ التَّفكير خارِج الصُّنْدوق؟؟</a:t>
            </a:r>
            <a:endParaRPr lang="en-US" sz="32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39A8B8-BEF3-4978-9B64-616411C8E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9" y="227818"/>
            <a:ext cx="1057208" cy="71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8D8454-D948-42A5-9A57-6807A13D7A05}"/>
              </a:ext>
            </a:extLst>
          </p:cNvPr>
          <p:cNvSpPr/>
          <p:nvPr/>
        </p:nvSpPr>
        <p:spPr>
          <a:xfrm>
            <a:off x="77766" y="583072"/>
            <a:ext cx="12202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60120" rtl="1"/>
            <a:r>
              <a:rPr lang="ar-BH" sz="2100" dirty="0">
                <a:solidFill>
                  <a:schemeClr val="bg1"/>
                </a:solidFill>
                <a:cs typeface="(AH) Manal Black" pitchFamily="2" charset="-78"/>
              </a:rPr>
              <a:t>عرض الدَّرس</a:t>
            </a:r>
            <a:endParaRPr lang="en-US" sz="21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412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</TotalTime>
  <Words>823</Words>
  <Application>Microsoft Office PowerPoint</Application>
  <PresentationFormat>On-screen Show (16:9)</PresentationFormat>
  <Paragraphs>100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Century Gothic</vt:lpstr>
      <vt:lpstr>Zilla Slab Light</vt:lpstr>
      <vt:lpstr>Calibri</vt:lpstr>
      <vt:lpstr>Aldhabi</vt:lpstr>
      <vt:lpstr>Sakkal Majalla</vt:lpstr>
      <vt:lpstr>Arabic Typesetting</vt:lpstr>
      <vt:lpstr>Fira Sans Extra Condensed Medium</vt:lpstr>
      <vt:lpstr>A Rezvan-fat</vt:lpstr>
      <vt:lpstr>Arial</vt:lpstr>
      <vt:lpstr>Al Qalam Kolkatta Quranic font</vt:lpstr>
      <vt:lpstr>Oswald Regular</vt:lpstr>
      <vt:lpstr>Tw Cen MT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مدرسة الطويلة</dc:title>
  <cp:lastModifiedBy>Sana Aljafari</cp:lastModifiedBy>
  <cp:revision>90</cp:revision>
  <dcterms:modified xsi:type="dcterms:W3CDTF">2021-01-15T17:54:05Z</dcterms:modified>
</cp:coreProperties>
</file>