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408" r:id="rId2"/>
    <p:sldId id="286" r:id="rId3"/>
    <p:sldId id="288" r:id="rId4"/>
    <p:sldId id="1406" r:id="rId5"/>
    <p:sldId id="1366" r:id="rId6"/>
    <p:sldId id="263" r:id="rId7"/>
    <p:sldId id="1405" r:id="rId8"/>
    <p:sldId id="1401" r:id="rId9"/>
    <p:sldId id="1402" r:id="rId10"/>
    <p:sldId id="1403" r:id="rId11"/>
    <p:sldId id="262" r:id="rId12"/>
    <p:sldId id="324" r:id="rId13"/>
    <p:sldId id="1409" r:id="rId14"/>
    <p:sldId id="1410" r:id="rId15"/>
    <p:sldId id="1373" r:id="rId16"/>
    <p:sldId id="1390" r:id="rId17"/>
    <p:sldId id="140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8F10"/>
    <a:srgbClr val="ED7D31"/>
    <a:srgbClr val="FDB5C9"/>
    <a:srgbClr val="F8D7CD"/>
    <a:srgbClr val="E0F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21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5997A-15C3-4302-8911-05DED3781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C0CD8F-47AA-41CC-AC99-8A19E33C0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0AADB-5F05-4D31-B699-18B08D3C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D55BB-22AF-4375-94FE-FCAAA99C0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ED6FE-3155-4EB5-94C3-60C789C9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419496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F89E1-C57F-4C3D-B6CA-E84D32BD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5EEE1E-D195-4112-A3FE-CEFD27F1CA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F4D49-8849-48D4-9369-3802AAD6A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720F5-28F5-4107-B37B-B9B2B904E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36D2B-3B32-4B49-A803-D8924EFA1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02600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006D57-5745-4F1C-8F24-245DD63C3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CE1F49-BC0A-4339-969F-A4CC644E2A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AE4F7-F083-40DA-96B0-7403ACBC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A07A3-81AC-4CD0-96F6-732077366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552BF8-720B-418F-8111-2A570481E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6430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F99D-C1AB-4619-B1CB-645F4B6C61D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86A119-B5AC-4659-AFB6-38C043344165}" type="datetimeFigureOut">
              <a:rPr lang="en-US"/>
              <a:pPr>
                <a:defRPr/>
              </a:pPr>
              <a:t>3/16/2021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06C14-E2C9-4901-8EE3-DA523E48AD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09288-0B43-4EE7-BF13-B0789B87E41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2C631-148A-4076-AC8A-D091C59109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99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9C28C-B06C-451F-B0E6-2693C75DE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DA3B2-A1E4-4950-A02C-B5774D939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6B228-3259-4345-BDE2-664BAF3C5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B4CCB-6F71-417D-8E2F-2D9DAB5E1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0917C-BD47-4C0D-A6F3-73D4BE07A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64116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A339-A9D7-4F50-9FFA-D0BD47834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DED4C-9616-4C72-9FF3-6309A72D49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F7804-738B-4189-9438-CE0533D66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0D1008-5D89-4B8F-83A1-ACF31DB12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253EB-DF9D-4071-AA84-F23AB8A9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775224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BBBB5-2FF7-411B-BD9B-BF375799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131F2-4252-487E-A294-AD316B1897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301220-4759-4ACF-A8FC-CDAE61FB32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157041-50D8-4D61-8BA8-EDF62C943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B36EFF-4EE9-46AA-BD10-8EBC17060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E6A05-7658-469B-A148-F442D0EFA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10310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C9D49-5508-4897-9153-8FCDA4CA8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E677B-97EC-45AF-9793-8C1AFC985F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C424B5-0ADA-40D6-A8A9-EE3A6CF87F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15EA9F-1BEE-4ED0-A4AA-B40E671AD4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D3DE5-2841-47A9-8194-DBD85C860D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160F38-41D9-4343-B748-D7773697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044B8B-308F-4B7D-93D3-E675FF2FC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DFF011-4386-4C7F-8861-28A36ECE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21252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CAAB-C491-4800-AE4C-52CA99C65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DA9C57-F5F6-43E4-867A-4CFD2AD7B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AB7C75-E25E-453A-9D82-797103A54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AA78EC-9519-4F41-97FD-8EA93070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04230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F65ACA-715C-4D09-B297-E6D75FA67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EA088-D998-414F-8E96-B68F8AD3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B4E96-0232-425F-8476-2232DC44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360934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3921-9B2C-40FB-89F6-141B22A013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09BAD-60BA-42C6-8E2E-68ABC4B47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E570CA-083C-4C89-8C03-2DE339623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71A79-93A8-4A3D-9F98-8BD8A446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B34D6-15F4-48AA-887D-072FA8BB4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C52C2B-DE95-4947-8E2B-BD2352CF9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807852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C732-3F34-440E-980F-CE1191725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F6A3F9-7D4A-4BC5-A4B1-DF2F194825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31796F-EEEC-464D-81DE-B2662504E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CDB4B-8E6B-4C03-8B40-B5137D4B3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FEF034-A729-4D69-964F-18E598CD3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282DF-1847-4CA7-AB73-5C6DD4E4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60116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908A3-58A8-4D5E-BDB9-92FA0D684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442188-5B56-4D81-88EA-2DC491984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A8319-99A7-4737-97C3-65267D6119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19FEA-E98E-470D-BD6F-FEDB0D3800AE}" type="datetimeFigureOut">
              <a:rPr lang="en-AE" smtClean="0"/>
              <a:t>16/03/2021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A9E12-71DD-457B-9B31-771341107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C3457D-2C31-4B2C-99E6-A44A52C8C7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63DCE-889F-4F8B-90A0-FD535F2A40EF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29329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image" Target="../media/image14.jpeg"/><Relationship Id="rId7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7.gif"/><Relationship Id="rId4" Type="http://schemas.openxmlformats.org/officeDocument/2006/relationships/image" Target="../media/image29.png"/><Relationship Id="rId9" Type="http://schemas.openxmlformats.org/officeDocument/2006/relationships/image" Target="../media/image3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tmp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hyperlink" Target="https://wordwall.net/resource/1555024/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www.flippity.net/rp.php?k=1lLUqOH0iHNvrcbKZQeeUVfHTsinx5JGr3IdmkT2kw74" TargetMode="External"/><Relationship Id="rId11" Type="http://schemas.openxmlformats.org/officeDocument/2006/relationships/image" Target="../media/image39.tmp"/><Relationship Id="rId5" Type="http://schemas.openxmlformats.org/officeDocument/2006/relationships/image" Target="../media/image34.png"/><Relationship Id="rId15" Type="http://schemas.openxmlformats.org/officeDocument/2006/relationships/image" Target="../media/image41.tmp"/><Relationship Id="rId10" Type="http://schemas.openxmlformats.org/officeDocument/2006/relationships/image" Target="../media/image38.png"/><Relationship Id="rId4" Type="http://schemas.openxmlformats.org/officeDocument/2006/relationships/image" Target="../media/image1.jpeg"/><Relationship Id="rId9" Type="http://schemas.openxmlformats.org/officeDocument/2006/relationships/image" Target="../media/image37.pn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tmp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12.xml"/><Relationship Id="rId7" Type="http://schemas.openxmlformats.org/officeDocument/2006/relationships/hyperlink" Target="https://www.publicdomainpictures.net/view-image.php?image=111350&amp;picture=room-interior-empty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5.jpg"/><Relationship Id="rId11" Type="http://schemas.openxmlformats.org/officeDocument/2006/relationships/image" Target="../media/image39.tmp"/><Relationship Id="rId5" Type="http://schemas.microsoft.com/office/2007/relationships/hdphoto" Target="../media/hdphoto6.wdp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12" Type="http://schemas.openxmlformats.org/officeDocument/2006/relationships/hyperlink" Target="https://www.liveworksheets.com/1-qc1820780lr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5.png"/><Relationship Id="rId11" Type="http://schemas.openxmlformats.org/officeDocument/2006/relationships/image" Target="../media/image40.png"/><Relationship Id="rId5" Type="http://schemas.microsoft.com/office/2007/relationships/hdphoto" Target="../media/hdphoto2.wdp"/><Relationship Id="rId10" Type="http://schemas.openxmlformats.org/officeDocument/2006/relationships/hyperlink" Target="https://www.liveworksheets.com/1-mc1820681xe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6.wdp"/><Relationship Id="rId7" Type="http://schemas.openxmlformats.org/officeDocument/2006/relationships/image" Target="../media/image4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www.publicdomainpictures.net/view-image.php?image=111350&amp;picture=room-interior-empty" TargetMode="External"/><Relationship Id="rId4" Type="http://schemas.openxmlformats.org/officeDocument/2006/relationships/image" Target="../media/image25.jp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tm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tmp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jpe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tm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7.gif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17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tmp"/><Relationship Id="rId5" Type="http://schemas.openxmlformats.org/officeDocument/2006/relationships/image" Target="../media/image9.jpeg"/><Relationship Id="rId4" Type="http://schemas.openxmlformats.org/officeDocument/2006/relationships/image" Target="../media/image19.png"/><Relationship Id="rId9" Type="http://schemas.openxmlformats.org/officeDocument/2006/relationships/image" Target="../media/image24.tm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tmp"/><Relationship Id="rId3" Type="http://schemas.openxmlformats.org/officeDocument/2006/relationships/image" Target="../media/image25.jpg"/><Relationship Id="rId7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gif"/><Relationship Id="rId11" Type="http://schemas.openxmlformats.org/officeDocument/2006/relationships/image" Target="../media/image28.tmp"/><Relationship Id="rId5" Type="http://schemas.openxmlformats.org/officeDocument/2006/relationships/image" Target="../media/image19.png"/><Relationship Id="rId10" Type="http://schemas.openxmlformats.org/officeDocument/2006/relationships/image" Target="../media/image27.tmp"/><Relationship Id="rId4" Type="http://schemas.openxmlformats.org/officeDocument/2006/relationships/hyperlink" Target="https://www.publicdomainpictures.net/view-image.php?image=111350&amp;picture=room-interior-empty" TargetMode="Externa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F3543-EFA1-4CF7-AC08-721F1C6F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420" y="-2657420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9618A99-B387-4E8B-A242-7C5448E8CA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" y="528025"/>
            <a:ext cx="11001829" cy="6005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8627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300C2BD0-10C4-46CD-84F5-223CEB0B0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14611" y="-2648793"/>
            <a:ext cx="6858000" cy="121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9C679791-AE18-4808-AF0D-D589000C89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7" b="-1"/>
          <a:stretch/>
        </p:blipFill>
        <p:spPr bwMode="auto">
          <a:xfrm>
            <a:off x="0" y="6152605"/>
            <a:ext cx="12192000" cy="7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Whiteboard SVG Vector, Whiteboard Clip art - SVG Clipart">
            <a:extLst>
              <a:ext uri="{FF2B5EF4-FFF2-40B4-BE49-F238E27FC236}">
                <a16:creationId xmlns:a16="http://schemas.microsoft.com/office/drawing/2014/main" id="{E7AE134F-A373-4962-9DF0-1F75EEBD34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/>
          <a:stretch/>
        </p:blipFill>
        <p:spPr bwMode="auto">
          <a:xfrm>
            <a:off x="1808264" y="2179958"/>
            <a:ext cx="9100675" cy="505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unting Sticker by SUSU for iOS &amp; Android | GIPHY">
            <a:extLst>
              <a:ext uri="{FF2B5EF4-FFF2-40B4-BE49-F238E27FC236}">
                <a16:creationId xmlns:a16="http://schemas.microsoft.com/office/drawing/2014/main" id="{EB98449B-0B84-405A-BD1E-2C70AC1A97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948" y="1501898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173AC490-6BB6-45E2-A289-32DCC509B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" y="1494341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unting Sticker by SUSU for iOS &amp; Android | GIPHY">
            <a:extLst>
              <a:ext uri="{FF2B5EF4-FFF2-40B4-BE49-F238E27FC236}">
                <a16:creationId xmlns:a16="http://schemas.microsoft.com/office/drawing/2014/main" id="{7A89F6E5-C8AF-4551-92C9-3B9D750FC16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96" y="1482045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tmoji Image">
            <a:extLst>
              <a:ext uri="{FF2B5EF4-FFF2-40B4-BE49-F238E27FC236}">
                <a16:creationId xmlns:a16="http://schemas.microsoft.com/office/drawing/2014/main" id="{218AE19C-73C4-4D7A-921A-7E1234252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63" t="8822" r="22663"/>
          <a:stretch/>
        </p:blipFill>
        <p:spPr bwMode="auto">
          <a:xfrm>
            <a:off x="-192187" y="2543473"/>
            <a:ext cx="2192603" cy="432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2D4B8288-2347-45E5-98E7-DDAB450BCF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979859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doll&#10;&#10;Description automatically generated">
            <a:extLst>
              <a:ext uri="{FF2B5EF4-FFF2-40B4-BE49-F238E27FC236}">
                <a16:creationId xmlns:a16="http://schemas.microsoft.com/office/drawing/2014/main" id="{B1CA902E-0EA2-41B2-B18A-9E3EC053BC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110"/>
            <a:ext cx="1042334" cy="1168735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83AB2ED1-88A2-44C6-B1C8-7BA49D35178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55802" r="8139" b="14177"/>
          <a:stretch/>
        </p:blipFill>
        <p:spPr>
          <a:xfrm>
            <a:off x="2483895" y="3896671"/>
            <a:ext cx="7216770" cy="1662757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D812A0C4-887D-4356-A31C-08A9F8F3D37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8" t="2119" r="15460" b="44298"/>
          <a:stretch/>
        </p:blipFill>
        <p:spPr>
          <a:xfrm>
            <a:off x="8409062" y="2478502"/>
            <a:ext cx="2265418" cy="1614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7A8BEFC6-BA5F-408B-B230-E6DC079108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3" t="4736" r="53370" b="45047"/>
          <a:stretch/>
        </p:blipFill>
        <p:spPr>
          <a:xfrm>
            <a:off x="2245474" y="2430725"/>
            <a:ext cx="2131794" cy="16627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D1948B-63B8-4B20-9876-B59FCC264DAF}"/>
              </a:ext>
            </a:extLst>
          </p:cNvPr>
          <p:cNvSpPr/>
          <p:nvPr/>
        </p:nvSpPr>
        <p:spPr>
          <a:xfrm>
            <a:off x="6092280" y="4012331"/>
            <a:ext cx="1126319" cy="530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يعرف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0B4A76-BEA8-4F1F-BADE-DCCB0B0E1B0F}"/>
              </a:ext>
            </a:extLst>
          </p:cNvPr>
          <p:cNvSpPr/>
          <p:nvPr/>
        </p:nvSpPr>
        <p:spPr>
          <a:xfrm>
            <a:off x="5800298" y="4785879"/>
            <a:ext cx="1126319" cy="530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الألفة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D5B17E-93B8-4EE0-9C1D-68132D306343}"/>
              </a:ext>
            </a:extLst>
          </p:cNvPr>
          <p:cNvSpPr/>
          <p:nvPr/>
        </p:nvSpPr>
        <p:spPr>
          <a:xfrm>
            <a:off x="4193980" y="4012331"/>
            <a:ext cx="1126319" cy="5302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يعرف</a:t>
            </a:r>
            <a:endParaRPr lang="en-AE" sz="3200" b="1" dirty="0">
              <a:solidFill>
                <a:schemeClr val="tx1"/>
              </a:solidFill>
            </a:endParaRPr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7C9CAD3-CD0D-440B-A1A6-4CB3566242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4" t="14016" r="6469" b="75224"/>
          <a:stretch/>
        </p:blipFill>
        <p:spPr>
          <a:xfrm>
            <a:off x="5223480" y="2914344"/>
            <a:ext cx="2241272" cy="896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ECDA9F4E-7763-4651-BEEE-55D5C47D93C2}"/>
              </a:ext>
            </a:extLst>
          </p:cNvPr>
          <p:cNvSpPr/>
          <p:nvPr/>
        </p:nvSpPr>
        <p:spPr>
          <a:xfrm>
            <a:off x="5790587" y="2207282"/>
            <a:ext cx="1136030" cy="748018"/>
          </a:xfrm>
          <a:prstGeom prst="ellipse">
            <a:avLst/>
          </a:prstGeom>
          <a:solidFill>
            <a:srgbClr val="F8D7CD"/>
          </a:solidFill>
          <a:ln w="76200">
            <a:solidFill>
              <a:srgbClr val="1A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1A8F10"/>
                </a:solidFill>
              </a:rPr>
              <a:t>140</a:t>
            </a:r>
            <a:endParaRPr lang="en-AE" sz="2800" b="1" dirty="0">
              <a:solidFill>
                <a:srgbClr val="1A8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59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>
            <a:extLst>
              <a:ext uri="{FF2B5EF4-FFF2-40B4-BE49-F238E27FC236}">
                <a16:creationId xmlns:a16="http://schemas.microsoft.com/office/drawing/2014/main" id="{8685E7FC-E99E-4040-B572-556B3E329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48794" y="-2648793"/>
            <a:ext cx="6858000" cy="121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80E36DF-1B4F-44E3-833C-1B74DC50A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7" b="-1"/>
          <a:stretch/>
        </p:blipFill>
        <p:spPr bwMode="auto">
          <a:xfrm>
            <a:off x="-72560" y="6238827"/>
            <a:ext cx="12192000" cy="7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Whiteboard SVG Vector, Whiteboard Clip art - SVG Clipart">
            <a:extLst>
              <a:ext uri="{FF2B5EF4-FFF2-40B4-BE49-F238E27FC236}">
                <a16:creationId xmlns:a16="http://schemas.microsoft.com/office/drawing/2014/main" id="{6CE2CE3C-B758-4F23-99BD-CF2436C92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26458"/>
          <a:stretch/>
        </p:blipFill>
        <p:spPr bwMode="auto">
          <a:xfrm>
            <a:off x="1841806" y="1437581"/>
            <a:ext cx="9918836" cy="54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sign me up">
            <a:extLst>
              <a:ext uri="{FF2B5EF4-FFF2-40B4-BE49-F238E27FC236}">
                <a16:creationId xmlns:a16="http://schemas.microsoft.com/office/drawing/2014/main" id="{73C9A7C9-9551-48C6-99AB-72C3AB219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36044" r="14738"/>
          <a:stretch/>
        </p:blipFill>
        <p:spPr bwMode="auto">
          <a:xfrm>
            <a:off x="-105939" y="2929288"/>
            <a:ext cx="2062193" cy="40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012C845-AE23-4A71-9F70-33D72F841C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t="57723" r="8452"/>
          <a:stretch/>
        </p:blipFill>
        <p:spPr>
          <a:xfrm>
            <a:off x="2630201" y="3728178"/>
            <a:ext cx="8787306" cy="27732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75B9412-229C-4E02-B44D-92C4379FA8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22" t="-548" r="6469" b="85683"/>
          <a:stretch/>
        </p:blipFill>
        <p:spPr>
          <a:xfrm>
            <a:off x="4737105" y="1668302"/>
            <a:ext cx="4128239" cy="667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A74625-C438-4F3C-A81C-32EE53CCC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1" t="22860" r="37255" b="41174"/>
          <a:stretch/>
        </p:blipFill>
        <p:spPr>
          <a:xfrm>
            <a:off x="2254457" y="1750743"/>
            <a:ext cx="1856200" cy="157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25E873-AC95-43F9-8B0C-EBFB1F4E93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t="22860" r="66089" b="41174"/>
          <a:stretch/>
        </p:blipFill>
        <p:spPr>
          <a:xfrm>
            <a:off x="4264061" y="2566506"/>
            <a:ext cx="1772938" cy="17885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6F17B59-30A1-4DAA-A645-89A80B9109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5" t="21373" r="10850" b="42661"/>
          <a:stretch/>
        </p:blipFill>
        <p:spPr>
          <a:xfrm>
            <a:off x="2242481" y="3306664"/>
            <a:ext cx="1880152" cy="149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0FB362-F43F-43A8-8968-10CF2FE85F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4" t="14016" r="6469" b="75224"/>
          <a:stretch/>
        </p:blipFill>
        <p:spPr>
          <a:xfrm>
            <a:off x="9334217" y="2119341"/>
            <a:ext cx="2241272" cy="8966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6EE70B-DCED-4F6D-8158-8D213EC77E26}"/>
              </a:ext>
            </a:extLst>
          </p:cNvPr>
          <p:cNvSpPr/>
          <p:nvPr/>
        </p:nvSpPr>
        <p:spPr>
          <a:xfrm>
            <a:off x="6430617" y="4907064"/>
            <a:ext cx="1421296" cy="53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الجيران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5B4677B-645E-4C9C-9290-14E671F76EBA}"/>
              </a:ext>
            </a:extLst>
          </p:cNvPr>
          <p:cNvSpPr/>
          <p:nvPr/>
        </p:nvSpPr>
        <p:spPr>
          <a:xfrm>
            <a:off x="4595936" y="4902332"/>
            <a:ext cx="1421296" cy="53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الضيوف</a:t>
            </a:r>
            <a:endParaRPr lang="en-AE" sz="3200" b="1" dirty="0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02072F-9093-4869-A52E-C872A0EC65E8}"/>
              </a:ext>
            </a:extLst>
          </p:cNvPr>
          <p:cNvSpPr/>
          <p:nvPr/>
        </p:nvSpPr>
        <p:spPr>
          <a:xfrm>
            <a:off x="5766472" y="5729682"/>
            <a:ext cx="1421296" cy="53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>
                <a:solidFill>
                  <a:schemeClr val="tx1"/>
                </a:solidFill>
              </a:rPr>
              <a:t>المحبة</a:t>
            </a:r>
            <a:r>
              <a:rPr lang="ar-SA" dirty="0"/>
              <a:t> </a:t>
            </a:r>
            <a:endParaRPr lang="en-AE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8769E58-4EC6-407A-A11F-EAB512962FA7}"/>
              </a:ext>
            </a:extLst>
          </p:cNvPr>
          <p:cNvSpPr/>
          <p:nvPr/>
        </p:nvSpPr>
        <p:spPr>
          <a:xfrm>
            <a:off x="9886838" y="1516264"/>
            <a:ext cx="1136030" cy="748018"/>
          </a:xfrm>
          <a:prstGeom prst="ellipse">
            <a:avLst/>
          </a:prstGeom>
          <a:solidFill>
            <a:srgbClr val="F8D7CD"/>
          </a:solidFill>
          <a:ln w="76200">
            <a:solidFill>
              <a:srgbClr val="1A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1A8F10"/>
                </a:solidFill>
              </a:rPr>
              <a:t>140</a:t>
            </a:r>
            <a:endParaRPr lang="en-AE" sz="2800" b="1" dirty="0">
              <a:solidFill>
                <a:srgbClr val="1A8F10"/>
              </a:solidFill>
            </a:endParaRPr>
          </a:p>
        </p:txBody>
      </p:sp>
      <p:graphicFrame>
        <p:nvGraphicFramePr>
          <p:cNvPr id="26" name="Table 5">
            <a:extLst>
              <a:ext uri="{FF2B5EF4-FFF2-40B4-BE49-F238E27FC236}">
                <a16:creationId xmlns:a16="http://schemas.microsoft.com/office/drawing/2014/main" id="{A8050D61-E46B-4953-A794-B2B6EB549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590928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27" name="Picture 26" descr="A picture containing doll&#10;&#10;Description automatically generated">
            <a:extLst>
              <a:ext uri="{FF2B5EF4-FFF2-40B4-BE49-F238E27FC236}">
                <a16:creationId xmlns:a16="http://schemas.microsoft.com/office/drawing/2014/main" id="{84A3BFAE-FA46-4B1B-A9B2-7D9DB41D2E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110"/>
            <a:ext cx="1042334" cy="116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674C1353-02AD-45AD-977F-F714EDFA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859" y="-2627850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Whiteboard Png, Transparent Png - vhv">
            <a:extLst>
              <a:ext uri="{FF2B5EF4-FFF2-40B4-BE49-F238E27FC236}">
                <a16:creationId xmlns:a16="http://schemas.microsoft.com/office/drawing/2014/main" id="{94D22001-FB58-4819-A2F9-159A51AFA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7114" r="3542" b="6882"/>
          <a:stretch/>
        </p:blipFill>
        <p:spPr bwMode="auto">
          <a:xfrm>
            <a:off x="1913017" y="1849942"/>
            <a:ext cx="6516407" cy="394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ction Button: Go Home 29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79928AE-244F-40DC-BEE6-D31EBADCB702}"/>
              </a:ext>
            </a:extLst>
          </p:cNvPr>
          <p:cNvSpPr/>
          <p:nvPr/>
        </p:nvSpPr>
        <p:spPr>
          <a:xfrm>
            <a:off x="127637" y="5890002"/>
            <a:ext cx="914400" cy="859177"/>
          </a:xfrm>
          <a:prstGeom prst="actionButtonHome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hlinkClick r:id="rId6"/>
            <a:extLst>
              <a:ext uri="{FF2B5EF4-FFF2-40B4-BE49-F238E27FC236}">
                <a16:creationId xmlns:a16="http://schemas.microsoft.com/office/drawing/2014/main" id="{5B45635F-9A45-4C04-A2CF-F307616308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50" t="27013" r="34499" b="12204"/>
          <a:stretch/>
        </p:blipFill>
        <p:spPr>
          <a:xfrm>
            <a:off x="143427" y="4737959"/>
            <a:ext cx="908904" cy="978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2" descr="Download Open - Laptop Typing Png - Full Size PNG Image - PNGkit">
            <a:extLst>
              <a:ext uri="{FF2B5EF4-FFF2-40B4-BE49-F238E27FC236}">
                <a16:creationId xmlns:a16="http://schemas.microsoft.com/office/drawing/2014/main" id="{DC0DDEB5-2768-4226-B7E9-09B29EF0A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41" y="3429000"/>
            <a:ext cx="3356225" cy="317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52F66E1-6E76-46B9-9A7C-0DBE21753802}"/>
              </a:ext>
            </a:extLst>
          </p:cNvPr>
          <p:cNvSpPr/>
          <p:nvPr/>
        </p:nvSpPr>
        <p:spPr>
          <a:xfrm>
            <a:off x="8948465" y="2465327"/>
            <a:ext cx="2514600" cy="842941"/>
          </a:xfrm>
          <a:prstGeom prst="round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تقييم مرحلي </a:t>
            </a:r>
            <a:endParaRPr kumimoji="0" lang="en-AE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AB1C1-6BE4-4D60-B20B-8E9F682F193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" b="53243"/>
          <a:stretch/>
        </p:blipFill>
        <p:spPr>
          <a:xfrm>
            <a:off x="2055258" y="1932247"/>
            <a:ext cx="5991934" cy="1112271"/>
          </a:xfrm>
          <a:prstGeom prst="rect">
            <a:avLst/>
          </a:prstGeom>
        </p:spPr>
      </p:pic>
      <p:pic>
        <p:nvPicPr>
          <p:cNvPr id="24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FAD3522F-0B2B-4AD3-AD3E-E5C0C09A35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068" y="2506976"/>
            <a:ext cx="1023992" cy="816766"/>
          </a:xfrm>
          <a:prstGeom prst="rect">
            <a:avLst/>
          </a:prstGeom>
        </p:spPr>
      </p:pic>
      <p:pic>
        <p:nvPicPr>
          <p:cNvPr id="17" name="Picture 16" descr="A picture containing icon&#10;&#10;Description automatically generated">
            <a:extLst>
              <a:ext uri="{FF2B5EF4-FFF2-40B4-BE49-F238E27FC236}">
                <a16:creationId xmlns:a16="http://schemas.microsoft.com/office/drawing/2014/main" id="{B7B86750-C71F-4288-AF58-A9F8CA6A966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4" t="18951" r="1526" b="53814"/>
          <a:stretch/>
        </p:blipFill>
        <p:spPr>
          <a:xfrm>
            <a:off x="181811" y="3558869"/>
            <a:ext cx="948249" cy="901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E5E55F5-4379-4FA5-B446-936C5E988991}"/>
              </a:ext>
            </a:extLst>
          </p:cNvPr>
          <p:cNvSpPr txBox="1"/>
          <p:nvPr/>
        </p:nvSpPr>
        <p:spPr>
          <a:xfrm>
            <a:off x="432222" y="3824773"/>
            <a:ext cx="473470" cy="400110"/>
          </a:xfrm>
          <a:prstGeom prst="rect">
            <a:avLst/>
          </a:prstGeom>
          <a:solidFill>
            <a:srgbClr val="D56997"/>
          </a:solidFill>
        </p:spPr>
        <p:txBody>
          <a:bodyPr wrap="square" rtlCol="0">
            <a:spAutoFit/>
          </a:bodyPr>
          <a:lstStyle/>
          <a:p>
            <a:endParaRPr lang="en-AE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6F05B8C-F00B-4FE3-BDEE-9A646F63CF9C}"/>
              </a:ext>
            </a:extLst>
          </p:cNvPr>
          <p:cNvSpPr txBox="1"/>
          <p:nvPr/>
        </p:nvSpPr>
        <p:spPr>
          <a:xfrm>
            <a:off x="3678167" y="4848099"/>
            <a:ext cx="4220180" cy="36933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https://wordwall.net/resource/1555024/</a:t>
            </a:r>
            <a:r>
              <a:rPr lang="ar-SA" dirty="0"/>
              <a:t> </a:t>
            </a:r>
            <a:endParaRPr lang="en-AE" dirty="0"/>
          </a:p>
        </p:txBody>
      </p:sp>
      <p:graphicFrame>
        <p:nvGraphicFramePr>
          <p:cNvPr id="20" name="Table 5">
            <a:extLst>
              <a:ext uri="{FF2B5EF4-FFF2-40B4-BE49-F238E27FC236}">
                <a16:creationId xmlns:a16="http://schemas.microsoft.com/office/drawing/2014/main" id="{7EE0C8B6-F1F7-413E-AA88-1D8BF7765B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159041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21" name="Picture 20" descr="A picture containing doll&#10;&#10;Description automatically generated">
            <a:extLst>
              <a:ext uri="{FF2B5EF4-FFF2-40B4-BE49-F238E27FC236}">
                <a16:creationId xmlns:a16="http://schemas.microsoft.com/office/drawing/2014/main" id="{1B32162F-342D-46F0-A17A-CB215E7F702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110"/>
            <a:ext cx="1042334" cy="1168735"/>
          </a:xfrm>
          <a:prstGeom prst="rect">
            <a:avLst/>
          </a:prstGeom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A531A4E-BBFF-4DFA-8A89-084EC7A93E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15" y="938958"/>
            <a:ext cx="1625585" cy="1281090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CAFF8F9-7FBF-49EA-B7F0-9AEBCC2A4C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487" y="3226336"/>
            <a:ext cx="2706104" cy="14397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180A273-BB46-4665-A12A-DC0D54C2D3D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81019" t="48107" b="-1"/>
          <a:stretch/>
        </p:blipFill>
        <p:spPr>
          <a:xfrm>
            <a:off x="6871560" y="3012688"/>
            <a:ext cx="1137311" cy="12344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D34B3C9-22FC-46E2-AA1B-F57C556486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4985" r="72392"/>
          <a:stretch/>
        </p:blipFill>
        <p:spPr>
          <a:xfrm>
            <a:off x="2151295" y="3103656"/>
            <a:ext cx="1654223" cy="130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E33C20-85B9-4648-8476-4A410A218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/>
        </p:blipFill>
        <p:spPr bwMode="auto">
          <a:xfrm rot="16200000">
            <a:off x="2667000" y="-2549262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851DE69-D2AD-40E1-A6E0-39606BF0B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2119936"/>
              </p:ext>
            </p:extLst>
          </p:nvPr>
        </p:nvGraphicFramePr>
        <p:xfrm>
          <a:off x="21680" y="55530"/>
          <a:ext cx="12170320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37572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37644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doll&#10;&#10;Description automatically generated">
            <a:extLst>
              <a:ext uri="{FF2B5EF4-FFF2-40B4-BE49-F238E27FC236}">
                <a16:creationId xmlns:a16="http://schemas.microsoft.com/office/drawing/2014/main" id="{C3DD05BE-63E5-413F-8128-67577DCAD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1" y="113336"/>
            <a:ext cx="1370607" cy="11690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3C8101-F1DF-4715-A911-79C2D1632BF2}"/>
              </a:ext>
            </a:extLst>
          </p:cNvPr>
          <p:cNvSpPr/>
          <p:nvPr/>
        </p:nvSpPr>
        <p:spPr>
          <a:xfrm>
            <a:off x="375034" y="3710026"/>
            <a:ext cx="10840247" cy="3101327"/>
          </a:xfrm>
          <a:prstGeom prst="rect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481B7B7-0600-4565-A95C-1E4D4045171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/>
          <a:stretch/>
        </p:blipFill>
        <p:spPr>
          <a:xfrm>
            <a:off x="675876" y="1930401"/>
            <a:ext cx="10238562" cy="4570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80CFA34-CC2A-4A66-84EE-00C9438D6A5C}"/>
              </a:ext>
            </a:extLst>
          </p:cNvPr>
          <p:cNvSpPr txBox="1"/>
          <p:nvPr/>
        </p:nvSpPr>
        <p:spPr>
          <a:xfrm>
            <a:off x="4767942" y="3386860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إطعام الطعام </a:t>
            </a:r>
            <a:r>
              <a:rPr lang="ar-SA" sz="3600" b="1" dirty="0">
                <a:solidFill>
                  <a:srgbClr val="C00000"/>
                </a:solidFill>
              </a:rPr>
              <a:t>  </a:t>
            </a:r>
            <a:endParaRPr lang="en-AE" sz="3600" b="1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E82997-B939-4746-91A1-13DB7D7C3896}"/>
              </a:ext>
            </a:extLst>
          </p:cNvPr>
          <p:cNvSpPr/>
          <p:nvPr/>
        </p:nvSpPr>
        <p:spPr>
          <a:xfrm>
            <a:off x="527434" y="3862426"/>
            <a:ext cx="10840247" cy="3101327"/>
          </a:xfrm>
          <a:prstGeom prst="rect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7434345-8D75-4234-892D-5B5881FE67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70"/>
          <a:stretch/>
        </p:blipFill>
        <p:spPr>
          <a:xfrm>
            <a:off x="828276" y="2082801"/>
            <a:ext cx="10238562" cy="4570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6438E5C-F6A7-4465-BB1F-27D94FE2F85B}"/>
              </a:ext>
            </a:extLst>
          </p:cNvPr>
          <p:cNvSpPr txBox="1"/>
          <p:nvPr/>
        </p:nvSpPr>
        <p:spPr>
          <a:xfrm>
            <a:off x="4920342" y="3539260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إطعام الطعام </a:t>
            </a:r>
            <a:r>
              <a:rPr lang="ar-SA" sz="3600" b="1" dirty="0">
                <a:solidFill>
                  <a:srgbClr val="C00000"/>
                </a:solidFill>
              </a:rPr>
              <a:t>  </a:t>
            </a:r>
            <a:endParaRPr lang="en-AE" sz="3600" b="1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19D380-9965-428B-9514-5029E0398A42}"/>
              </a:ext>
            </a:extLst>
          </p:cNvPr>
          <p:cNvSpPr txBox="1"/>
          <p:nvPr/>
        </p:nvSpPr>
        <p:spPr>
          <a:xfrm>
            <a:off x="1154420" y="3482739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إفشاء السلام </a:t>
            </a:r>
            <a:r>
              <a:rPr lang="ar-SA" sz="3600" b="1" dirty="0">
                <a:solidFill>
                  <a:srgbClr val="C00000"/>
                </a:solidFill>
              </a:rPr>
              <a:t>  </a:t>
            </a:r>
            <a:endParaRPr lang="en-AE" sz="3600" b="1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91DA2D-6D2E-4938-8C63-FD569E0470D1}"/>
              </a:ext>
            </a:extLst>
          </p:cNvPr>
          <p:cNvSpPr txBox="1"/>
          <p:nvPr/>
        </p:nvSpPr>
        <p:spPr>
          <a:xfrm>
            <a:off x="2975428" y="5738175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C00000"/>
                </a:solidFill>
              </a:rPr>
              <a:t>المحبة والألفة </a:t>
            </a:r>
            <a:r>
              <a:rPr lang="ar-SA" sz="3600" b="1" dirty="0">
                <a:solidFill>
                  <a:srgbClr val="C00000"/>
                </a:solidFill>
              </a:rPr>
              <a:t>  </a:t>
            </a:r>
            <a:endParaRPr lang="en-AE" sz="3600" b="1" dirty="0">
              <a:solidFill>
                <a:srgbClr val="C00000"/>
              </a:solidFill>
            </a:endParaRPr>
          </a:p>
        </p:txBody>
      </p:sp>
      <p:pic>
        <p:nvPicPr>
          <p:cNvPr id="23" name="3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E4166B53-2955-43C3-98E4-21ADA9CC33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5405" y="5847849"/>
            <a:ext cx="1149033" cy="646331"/>
          </a:xfrm>
          <a:prstGeom prst="rect">
            <a:avLst/>
          </a:prstGeom>
        </p:spPr>
      </p:pic>
      <p:pic>
        <p:nvPicPr>
          <p:cNvPr id="24" name="Picture 2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B768C63-2584-4A6B-A7C5-7CF9C7C6D8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15" y="1539124"/>
            <a:ext cx="1625585" cy="128109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080D346E-7F5F-47C2-BC3B-8D11A6E6B170}"/>
              </a:ext>
            </a:extLst>
          </p:cNvPr>
          <p:cNvSpPr/>
          <p:nvPr/>
        </p:nvSpPr>
        <p:spPr>
          <a:xfrm>
            <a:off x="597523" y="5871035"/>
            <a:ext cx="1304329" cy="1026941"/>
          </a:xfrm>
          <a:prstGeom prst="ellipse">
            <a:avLst/>
          </a:prstGeom>
          <a:solidFill>
            <a:srgbClr val="E0FFA5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1A8F10"/>
                </a:solidFill>
              </a:rPr>
              <a:t>142</a:t>
            </a:r>
            <a:endParaRPr lang="en-AE" sz="3200" b="1" dirty="0">
              <a:solidFill>
                <a:srgbClr val="1A8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810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13" grpId="0"/>
      <p:bldP spid="19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4738779E-E642-4D3B-A922-916330D80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6161" y="-2667000"/>
            <a:ext cx="685800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089AADD0-C36E-4B10-94F0-808B010DD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24310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4DA840B-8F45-40F6-A74C-22904CDF233A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270511203"/>
              </p:ext>
            </p:extLst>
          </p:nvPr>
        </p:nvGraphicFramePr>
        <p:xfrm>
          <a:off x="265368" y="1692862"/>
          <a:ext cx="11797364" cy="914400"/>
        </p:xfrm>
        <a:graphic>
          <a:graphicData uri="http://schemas.openxmlformats.org/drawingml/2006/table">
            <a:tbl>
              <a:tblPr/>
              <a:tblGrid>
                <a:gridCol w="117973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46430">
                <a:tc>
                  <a:txBody>
                    <a:bodyPr/>
                    <a:lstStyle/>
                    <a:p>
                      <a:pPr marL="342900" marR="0" lvl="0" indent="-342900" algn="r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Font typeface="+mj-lt"/>
                        <a:buAutoNum type="arabicPeriod"/>
                      </a:pPr>
                      <a:r>
                        <a:rPr lang="ar-SA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أصنف </a:t>
                      </a:r>
                      <a:r>
                        <a:rPr lang="ar-AE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أعمال الخير</a:t>
                      </a:r>
                      <a:r>
                        <a:rPr lang="ar-SA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التالية </a:t>
                      </a:r>
                      <a:r>
                        <a:rPr lang="ar-AE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وأميز  بينها </a:t>
                      </a:r>
                      <a:r>
                        <a:rPr lang="ar-SA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في الجدول: </a:t>
                      </a:r>
                      <a:r>
                        <a:rPr lang="ar-SA" sz="3200" b="1" dirty="0">
                          <a:solidFill>
                            <a:srgbClr val="FF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الهدية</a:t>
                      </a:r>
                      <a:r>
                        <a:rPr lang="ar-SA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SA" sz="3200" b="1" dirty="0">
                          <a:solidFill>
                            <a:srgbClr val="00B05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مساعدة مالية</a:t>
                      </a:r>
                      <a:r>
                        <a:rPr lang="ar-SA" sz="32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SA" sz="3200" b="1" dirty="0">
                          <a:solidFill>
                            <a:srgbClr val="C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المواساة عند المصيبة</a:t>
                      </a:r>
                      <a:r>
                        <a:rPr lang="ar-AE" sz="3200" b="1" baseline="0" dirty="0">
                          <a:solidFill>
                            <a:srgbClr val="C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</a:t>
                      </a:r>
                      <a:r>
                        <a:rPr lang="ar-AE" sz="3200" b="1" baseline="0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</a:t>
                      </a:r>
                      <a:r>
                        <a:rPr lang="ar-SA" sz="2800" b="1" dirty="0">
                          <a:solidFill>
                            <a:srgbClr val="7030A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الاعتذار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</a:t>
                      </a:r>
                      <a:r>
                        <a:rPr lang="ar-SA" sz="2800" b="1" dirty="0">
                          <a:solidFill>
                            <a:srgbClr val="00B05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النصيحة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– </a:t>
                      </a:r>
                      <a:r>
                        <a:rPr lang="ar-SA" sz="2800" b="1" dirty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الصدقة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 -</a:t>
                      </a:r>
                      <a:r>
                        <a:rPr lang="ar-SA" sz="2800" b="1" dirty="0">
                          <a:solidFill>
                            <a:srgbClr val="C0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زیارة المریض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SA" sz="2800" b="1" dirty="0">
                          <a:solidFill>
                            <a:srgbClr val="FFC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الصوم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</a:t>
                      </a:r>
                      <a:r>
                        <a:rPr lang="ar-SA" sz="2800" b="1" dirty="0">
                          <a:solidFill>
                            <a:srgbClr val="FF0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افشاء السلام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SA" sz="2800" b="1" dirty="0">
                          <a:solidFill>
                            <a:srgbClr val="7030A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اطعام الطعام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–</a:t>
                      </a:r>
                      <a:r>
                        <a:rPr lang="ar-SA" sz="2800" b="1" dirty="0">
                          <a:solidFill>
                            <a:srgbClr val="0070C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الدعاء</a:t>
                      </a:r>
                      <a:r>
                        <a:rPr lang="ar-SA" sz="2800" b="1" dirty="0"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- </a:t>
                      </a:r>
                      <a:r>
                        <a:rPr lang="ar-SA" sz="2800" b="1" dirty="0">
                          <a:solidFill>
                            <a:srgbClr val="FFC000"/>
                          </a:solidFill>
                          <a:effectLst/>
                          <a:latin typeface="Sakkal Majalla" panose="02000000000000000000" pitchFamily="2" charset="-78"/>
                          <a:ea typeface="Calibri" panose="020F0502020204030204" pitchFamily="34" charset="0"/>
                          <a:cs typeface="Sakkal Majalla" panose="02000000000000000000" pitchFamily="2" charset="-78"/>
                        </a:rPr>
                        <a:t>التهنئة بالعيد</a:t>
                      </a:r>
                      <a:endParaRPr lang="ar-SA" sz="3200" b="1" dirty="0">
                        <a:solidFill>
                          <a:srgbClr val="FFC000"/>
                        </a:solidFill>
                        <a:effectLst/>
                        <a:latin typeface="Sakkal Majalla" panose="02000000000000000000" pitchFamily="2" charset="-78"/>
                        <a:ea typeface="Calibri" panose="020F0502020204030204" pitchFamily="34" charset="0"/>
                        <a:cs typeface="Sakkal Majalla" panose="02000000000000000000" pitchFamily="2" charset="-78"/>
                      </a:endParaRPr>
                    </a:p>
                  </a:txBody>
                  <a:tcPr marL="114306" marR="11430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صورة 2">
            <a:extLst>
              <a:ext uri="{FF2B5EF4-FFF2-40B4-BE49-F238E27FC236}">
                <a16:creationId xmlns:a16="http://schemas.microsoft.com/office/drawing/2014/main" id="{FAFE452A-9372-444F-AD65-85A68D092F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68097" b="13617"/>
          <a:stretch/>
        </p:blipFill>
        <p:spPr>
          <a:xfrm>
            <a:off x="0" y="5603966"/>
            <a:ext cx="12184099" cy="1254034"/>
          </a:xfrm>
          <a:prstGeom prst="rect">
            <a:avLst/>
          </a:prstGeom>
        </p:spPr>
      </p:pic>
      <p:pic>
        <p:nvPicPr>
          <p:cNvPr id="11" name="Picture 4" descr="sign me up">
            <a:extLst>
              <a:ext uri="{FF2B5EF4-FFF2-40B4-BE49-F238E27FC236}">
                <a16:creationId xmlns:a16="http://schemas.microsoft.com/office/drawing/2014/main" id="{D5EF8D91-9AD5-4CA6-BA4B-FD46CE3B95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7" t="36044" r="14738"/>
          <a:stretch/>
        </p:blipFill>
        <p:spPr bwMode="auto">
          <a:xfrm>
            <a:off x="-86336" y="2761414"/>
            <a:ext cx="2062193" cy="400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Whiteboard SVG Vector, Whiteboard Clip art - SVG Clipart">
            <a:extLst>
              <a:ext uri="{FF2B5EF4-FFF2-40B4-BE49-F238E27FC236}">
                <a16:creationId xmlns:a16="http://schemas.microsoft.com/office/drawing/2014/main" id="{04C44AFE-D8B1-4F45-800B-9904643F16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4" b="27372"/>
          <a:stretch/>
        </p:blipFill>
        <p:spPr bwMode="auto">
          <a:xfrm>
            <a:off x="1975857" y="2559745"/>
            <a:ext cx="9100675" cy="42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15E600-6130-4BE9-8568-7E0EA03764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126636"/>
              </p:ext>
            </p:extLst>
          </p:nvPr>
        </p:nvGraphicFramePr>
        <p:xfrm>
          <a:off x="2479670" y="2771789"/>
          <a:ext cx="8200572" cy="36753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0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0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2667">
                <a:tc>
                  <a:txBody>
                    <a:bodyPr/>
                    <a:lstStyle/>
                    <a:p>
                      <a:pPr algn="ctr"/>
                      <a:r>
                        <a:rPr lang="ar-AE" sz="4000" dirty="0">
                          <a:solidFill>
                            <a:srgbClr val="00B0F0"/>
                          </a:solidFill>
                          <a:latin typeface="Sakkal Majalla" panose="02000000000000000000" pitchFamily="2" charset="-78"/>
                          <a:cs typeface="+mn-cs"/>
                        </a:rPr>
                        <a:t>العمل</a:t>
                      </a:r>
                      <a:endParaRPr lang="en-US" sz="4000" dirty="0">
                        <a:solidFill>
                          <a:srgbClr val="00B0F0"/>
                        </a:solidFill>
                        <a:latin typeface="Sakkal Majalla" panose="02000000000000000000" pitchFamily="2" charset="-78"/>
                        <a:cs typeface="+mn-cs"/>
                      </a:endParaRPr>
                    </a:p>
                  </a:txBody>
                  <a:tcPr marT="45708" marB="45708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3600" dirty="0">
                          <a:solidFill>
                            <a:srgbClr val="0070C0"/>
                          </a:solidFill>
                          <a:latin typeface="Sakkal Majalla" panose="02000000000000000000" pitchFamily="2" charset="-78"/>
                          <a:cs typeface="+mn-cs"/>
                        </a:rPr>
                        <a:t>القول</a:t>
                      </a:r>
                      <a:endParaRPr lang="en-US" sz="3600" dirty="0">
                        <a:solidFill>
                          <a:srgbClr val="0070C0"/>
                        </a:solidFill>
                        <a:latin typeface="Sakkal Majalla" panose="02000000000000000000" pitchFamily="2" charset="-78"/>
                        <a:cs typeface="+mn-cs"/>
                      </a:endParaRPr>
                    </a:p>
                  </a:txBody>
                  <a:tcPr marT="45708" marB="45708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2663"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en-US" sz="1800" dirty="0"/>
                    </a:p>
                  </a:txBody>
                  <a:tcPr marT="45708" marB="4570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</a:pP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marT="45708" marB="45708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45DD94B-8E38-4E06-9CAB-A5D1ADAFB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8126" y="3952698"/>
            <a:ext cx="2827945" cy="24929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/>
            <a:r>
              <a:rPr lang="ar-SA" altLang="en-US" sz="28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الهدية</a:t>
            </a:r>
            <a:endParaRPr lang="ar-AE" altLang="en-US" sz="2800" b="1" dirty="0">
              <a:solidFill>
                <a:srgbClr val="FF000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SA" altLang="en-US" sz="3200" b="1" dirty="0">
                <a:solidFill>
                  <a:srgbClr val="00B05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مساعدة مالية</a:t>
            </a:r>
            <a:endParaRPr lang="ar-AE" altLang="en-US" sz="3200" b="1" dirty="0">
              <a:solidFill>
                <a:srgbClr val="00B05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SA" altLang="en-US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الصدقة</a:t>
            </a:r>
            <a:endParaRPr lang="ar-AE" altLang="en-US" sz="2800" b="1" dirty="0">
              <a:solidFill>
                <a:srgbClr val="0070C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SA" altLang="en-US" sz="3200" b="1" dirty="0">
                <a:solidFill>
                  <a:srgbClr val="7030A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اطعام الطعام</a:t>
            </a:r>
            <a:endParaRPr lang="ar-AE" altLang="en-US" sz="3200" b="1" dirty="0">
              <a:solidFill>
                <a:srgbClr val="7030A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SA" altLang="en-US" sz="3200" b="1" dirty="0" err="1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زیارة</a:t>
            </a:r>
            <a:r>
              <a:rPr lang="ar-SA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altLang="en-US" sz="3200" b="1" dirty="0" err="1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المریض</a:t>
            </a:r>
            <a:r>
              <a:rPr lang="ar-SA" altLang="en-US" sz="2800" dirty="0">
                <a:solidFill>
                  <a:srgbClr val="C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/</a:t>
            </a:r>
            <a:r>
              <a:rPr lang="ar-SA" altLang="en-US" sz="3200" b="1" dirty="0">
                <a:solidFill>
                  <a:srgbClr val="FFC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الصوم</a:t>
            </a:r>
            <a:endParaRPr lang="ar-AE" altLang="en-US" sz="3200" b="1" dirty="0">
              <a:solidFill>
                <a:srgbClr val="FFC00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819912-2775-4238-838C-60F631016B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428" y="3891143"/>
            <a:ext cx="2827945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/>
            <a:r>
              <a:rPr lang="ar-SA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المواساة عند المصيبة</a:t>
            </a:r>
            <a:r>
              <a:rPr lang="ar-AE" altLang="en-US" sz="32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</a:p>
          <a:p>
            <a:pPr algn="ctr" rtl="1" eaLnBrk="1" hangingPunct="1"/>
            <a:r>
              <a:rPr lang="ar-SA" altLang="en-US" sz="3200" b="1" dirty="0">
                <a:solidFill>
                  <a:srgbClr val="7030A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الاعتذار</a:t>
            </a:r>
            <a:endParaRPr lang="ar-AE" altLang="en-US" sz="3200" b="1" dirty="0">
              <a:solidFill>
                <a:srgbClr val="7030A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SA" altLang="en-US" sz="3200" b="1" dirty="0">
                <a:solidFill>
                  <a:srgbClr val="00B05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النصيحة</a:t>
            </a:r>
            <a:endParaRPr lang="ar-AE" altLang="en-US" sz="3200" b="1" dirty="0">
              <a:solidFill>
                <a:srgbClr val="00B05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/>
            <a:r>
              <a:rPr lang="ar-AE" altLang="en-US" sz="32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</a:t>
            </a:r>
            <a:r>
              <a:rPr lang="ar-SA" altLang="en-US" sz="32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فشاء السلام</a:t>
            </a:r>
            <a:endParaRPr lang="ar-AE" altLang="en-US" sz="3200" b="1" dirty="0">
              <a:solidFill>
                <a:srgbClr val="FF000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algn="ctr" rtl="1" eaLnBrk="1" hangingPunct="1">
              <a:spcAft>
                <a:spcPts val="1000"/>
              </a:spcAft>
            </a:pPr>
            <a:r>
              <a:rPr lang="ar-SA" altLang="en-US" sz="3200" b="1" dirty="0">
                <a:solidFill>
                  <a:srgbClr val="FFC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التهنئة بالعيد/ </a:t>
            </a:r>
            <a:r>
              <a:rPr lang="ar-SA" altLang="en-US" sz="32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الدعاء</a:t>
            </a:r>
          </a:p>
        </p:txBody>
      </p:sp>
      <p:pic>
        <p:nvPicPr>
          <p:cNvPr id="13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1D7CF884-FDFC-4D16-B427-A8DABBA705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44076" y="4482747"/>
            <a:ext cx="918656" cy="66164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5069C8AA-0149-41D6-A2B2-C27461C4639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4" t="18951" r="1526" b="53814"/>
          <a:stretch/>
        </p:blipFill>
        <p:spPr>
          <a:xfrm>
            <a:off x="11129280" y="5427520"/>
            <a:ext cx="948249" cy="125403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A34F1AB-D7F2-4525-9D70-ABBC5978D628}"/>
              </a:ext>
            </a:extLst>
          </p:cNvPr>
          <p:cNvSpPr txBox="1"/>
          <p:nvPr/>
        </p:nvSpPr>
        <p:spPr>
          <a:xfrm>
            <a:off x="11262058" y="5900159"/>
            <a:ext cx="654171" cy="40011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ar-SA" sz="2000" b="1" dirty="0"/>
              <a:t>145</a:t>
            </a:r>
            <a:endParaRPr lang="en-AE" sz="2000" b="1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08CB8AE-85C2-4D3A-8D4F-5A0AF79AA181}"/>
              </a:ext>
            </a:extLst>
          </p:cNvPr>
          <p:cNvSpPr/>
          <p:nvPr/>
        </p:nvSpPr>
        <p:spPr>
          <a:xfrm>
            <a:off x="10887671" y="2915528"/>
            <a:ext cx="1304329" cy="1026941"/>
          </a:xfrm>
          <a:prstGeom prst="ellipse">
            <a:avLst/>
          </a:prstGeom>
          <a:solidFill>
            <a:srgbClr val="E0FFA5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1A8F10"/>
                </a:solidFill>
              </a:rPr>
              <a:t>145</a:t>
            </a:r>
            <a:endParaRPr lang="en-AE" sz="3200" b="1" dirty="0">
              <a:solidFill>
                <a:srgbClr val="1A8F1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328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id="{9F0E5912-0A41-4915-9792-985FD7817D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/>
        </p:blipFill>
        <p:spPr bwMode="auto">
          <a:xfrm rot="16200000">
            <a:off x="2667000" y="-2549262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5C5006-F2DA-41A2-B290-6AA17B6086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175" y="1466991"/>
            <a:ext cx="8775646" cy="5208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3424097" y="1663155"/>
            <a:ext cx="55402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وقت المرح..وتقيم الذات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D4539F8-2540-4E67-8C4A-687A7B36D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827" y="1595055"/>
            <a:ext cx="2310569" cy="152806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8DA09FB-7ED6-4B07-AAC4-44AF9E3642B4}"/>
              </a:ext>
            </a:extLst>
          </p:cNvPr>
          <p:cNvSpPr/>
          <p:nvPr/>
        </p:nvSpPr>
        <p:spPr>
          <a:xfrm rot="20978871">
            <a:off x="9069272" y="2165014"/>
            <a:ext cx="2514600" cy="842941"/>
          </a:xfrm>
          <a:prstGeom prst="roundRect">
            <a:avLst/>
          </a:prstGeom>
          <a:solidFill>
            <a:schemeClr val="accent2"/>
          </a:solidFill>
          <a:ln w="3175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غلق الحصة </a:t>
            </a:r>
            <a:endParaRPr kumimoji="0" lang="en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دقيقتين">
            <a:hlinkClick r:id="" action="ppaction://media"/>
            <a:extLst>
              <a:ext uri="{FF2B5EF4-FFF2-40B4-BE49-F238E27FC236}">
                <a16:creationId xmlns:a16="http://schemas.microsoft.com/office/drawing/2014/main" id="{E0093FB1-2063-48E3-A6E6-D7C219151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7469" y="5594569"/>
            <a:ext cx="2653553" cy="68097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aphicFrame>
        <p:nvGraphicFramePr>
          <p:cNvPr id="14" name="Table 5">
            <a:extLst>
              <a:ext uri="{FF2B5EF4-FFF2-40B4-BE49-F238E27FC236}">
                <a16:creationId xmlns:a16="http://schemas.microsoft.com/office/drawing/2014/main" id="{106DE73D-9597-4229-83C8-122C07873A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497194"/>
              </p:ext>
            </p:extLst>
          </p:nvPr>
        </p:nvGraphicFramePr>
        <p:xfrm>
          <a:off x="80498" y="-136659"/>
          <a:ext cx="12170320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37572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37644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doll&#10;&#10;Description automatically generated">
            <a:extLst>
              <a:ext uri="{FF2B5EF4-FFF2-40B4-BE49-F238E27FC236}">
                <a16:creationId xmlns:a16="http://schemas.microsoft.com/office/drawing/2014/main" id="{72A1ED8C-8DDF-4950-9F22-E8A9D2CE40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" y="297924"/>
            <a:ext cx="1043977" cy="11690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09B2B88-3293-403D-BF21-F5084B4199CE}"/>
              </a:ext>
            </a:extLst>
          </p:cNvPr>
          <p:cNvSpPr txBox="1"/>
          <p:nvPr/>
        </p:nvSpPr>
        <p:spPr>
          <a:xfrm>
            <a:off x="3690445" y="4557076"/>
            <a:ext cx="5007599" cy="369332"/>
          </a:xfrm>
          <a:prstGeom prst="rect">
            <a:avLst/>
          </a:prstGeom>
          <a:solidFill>
            <a:schemeClr val="bg1"/>
          </a:solidFill>
          <a:ln w="76200">
            <a:solidFill>
              <a:srgbClr val="1A8F10"/>
            </a:solidFill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https://www.liveworksheets.com/1-mc1820681xe</a:t>
            </a:r>
            <a:r>
              <a:rPr lang="ar-SA" dirty="0"/>
              <a:t> </a:t>
            </a:r>
            <a:endParaRPr lang="en-AE" dirty="0"/>
          </a:p>
        </p:txBody>
      </p:sp>
      <p:pic>
        <p:nvPicPr>
          <p:cNvPr id="21" name="Picture 2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5225ED5-BC4C-408A-ADC2-03EB81D7B8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15" y="938958"/>
            <a:ext cx="1625585" cy="12810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6E36C2-B04B-4C15-85DC-C0308103A7C7}"/>
              </a:ext>
            </a:extLst>
          </p:cNvPr>
          <p:cNvSpPr txBox="1"/>
          <p:nvPr/>
        </p:nvSpPr>
        <p:spPr>
          <a:xfrm>
            <a:off x="3690445" y="5010179"/>
            <a:ext cx="500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2"/>
              </a:rPr>
              <a:t>https://www.liveworksheets.com/1-qc1820780lr</a:t>
            </a:r>
            <a:r>
              <a:rPr lang="ar-SA" dirty="0"/>
              <a:t> </a:t>
            </a:r>
            <a:endParaRPr lang="en-AE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28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78A377B-ECD9-49B8-92E4-9D3FB4AB6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420" y="-2657420"/>
            <a:ext cx="6857999" cy="121728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Whiteboard Png, Transparent Png - vhv">
            <a:extLst>
              <a:ext uri="{FF2B5EF4-FFF2-40B4-BE49-F238E27FC236}">
                <a16:creationId xmlns:a16="http://schemas.microsoft.com/office/drawing/2014/main" id="{2E5B3706-2065-44B0-9999-AC72435F12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7114" r="3542" b="6882"/>
          <a:stretch/>
        </p:blipFill>
        <p:spPr bwMode="auto">
          <a:xfrm>
            <a:off x="4924006" y="74467"/>
            <a:ext cx="6973337" cy="40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E2EA37C4-F9E6-40D3-97C3-9D6D08B85435}"/>
              </a:ext>
            </a:extLst>
          </p:cNvPr>
          <p:cNvSpPr/>
          <p:nvPr/>
        </p:nvSpPr>
        <p:spPr>
          <a:xfrm>
            <a:off x="-24842" y="1511533"/>
            <a:ext cx="4675330" cy="3834932"/>
          </a:xfrm>
          <a:prstGeom prst="wedgeRoundRectCallout">
            <a:avLst>
              <a:gd name="adj1" fmla="val 101487"/>
              <a:gd name="adj2" fmla="val 19444"/>
              <a:gd name="adj3" fmla="val 16667"/>
            </a:avLst>
          </a:prstGeom>
          <a:solidFill>
            <a:schemeClr val="accent2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AE" sz="4000" b="1" dirty="0">
                <a:solidFill>
                  <a:schemeClr val="tx1"/>
                </a:solidFill>
              </a:rPr>
              <a:t>كنتم </a:t>
            </a:r>
            <a:r>
              <a:rPr lang="ar-AE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متميزون</a:t>
            </a:r>
            <a:r>
              <a:rPr lang="ar-AE" sz="4000" b="1" dirty="0">
                <a:solidFill>
                  <a:schemeClr val="tx1"/>
                </a:solidFill>
              </a:rPr>
              <a:t> في درس أخلاق </a:t>
            </a:r>
          </a:p>
          <a:p>
            <a:pPr algn="ctr" defTabSz="457200"/>
            <a:r>
              <a:rPr lang="ar-AE" sz="4000" b="1" dirty="0">
                <a:solidFill>
                  <a:schemeClr val="tx1"/>
                </a:solidFill>
              </a:rPr>
              <a:t>المتقين</a:t>
            </a:r>
          </a:p>
          <a:p>
            <a:pPr algn="ctr" defTabSz="457200"/>
            <a:r>
              <a:rPr lang="ar-AE" sz="4000" b="1" dirty="0">
                <a:solidFill>
                  <a:schemeClr val="tx1"/>
                </a:solidFill>
              </a:rPr>
              <a:t>فلنحرص دائما</a:t>
            </a:r>
          </a:p>
          <a:p>
            <a:pPr algn="ctr" defTabSz="457200"/>
            <a:r>
              <a:rPr lang="ar-AE" sz="4000" b="1" dirty="0">
                <a:solidFill>
                  <a:schemeClr val="tx1"/>
                </a:solidFill>
              </a:rPr>
              <a:t>على التخلق بالاخلاق الحسنة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94009" y="339115"/>
            <a:ext cx="6462494" cy="2585323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اشكر لكم حسن </a:t>
            </a:r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استماعكم 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الواجب حل أنشطة الكتاب</a:t>
            </a:r>
          </a:p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كل عام وانتم بخير   </a:t>
            </a:r>
            <a:endParaRPr lang="ar-AE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Picture 4" descr="Bitmoji Image">
            <a:extLst>
              <a:ext uri="{FF2B5EF4-FFF2-40B4-BE49-F238E27FC236}">
                <a16:creationId xmlns:a16="http://schemas.microsoft.com/office/drawing/2014/main" id="{BF19BC2B-A590-4388-AC9F-04B2A9B8EE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1" t="9512" r="30933"/>
          <a:stretch/>
        </p:blipFill>
        <p:spPr bwMode="auto">
          <a:xfrm>
            <a:off x="4567782" y="2731474"/>
            <a:ext cx="3491297" cy="408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B77BDF-23D4-4A28-B8F4-D0EF2105F0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346" b="77341" l="50760" r="90885">
                        <a14:foregroundMark x1="90751" y1="33958" x2="90751" y2="33958"/>
                        <a14:foregroundMark x1="90885" y1="33958" x2="90885" y2="34145"/>
                        <a14:foregroundMark x1="58937" y1="32210" x2="58937" y2="32210"/>
                        <a14:foregroundMark x1="83557" y1="31586" x2="83557" y2="31586"/>
                        <a14:foregroundMark x1="55317" y1="41573" x2="55317" y2="41573"/>
                        <a14:foregroundMark x1="52502" y1="42260" x2="52502" y2="42260"/>
                        <a14:foregroundMark x1="52994" y1="45256" x2="52994" y2="45256"/>
                        <a14:foregroundMark x1="52994" y1="46380" x2="52994" y2="46380"/>
                        <a14:foregroundMark x1="53307" y1="48127" x2="53307" y2="48127"/>
                        <a14:foregroundMark x1="62020" y1="31586" x2="58758" y2="34831"/>
                        <a14:foregroundMark x1="58937" y1="32210" x2="59696" y2="35456"/>
                        <a14:foregroundMark x1="53307" y1="43758" x2="54066" y2="50312"/>
                        <a14:foregroundMark x1="81680" y1="31960" x2="86059" y2="32397"/>
                        <a14:foregroundMark x1="71090" y1="77403" x2="71090" y2="77403"/>
                        <a14:foregroundMark x1="77256" y1="77403" x2="77256" y2="77403"/>
                        <a14:foregroundMark x1="76899" y1="76030" x2="76899" y2="76030"/>
                        <a14:foregroundMark x1="71761" y1="75094" x2="71761" y2="75094"/>
                        <a14:foregroundMark x1="71269" y1="75094" x2="71269" y2="75094"/>
                        <a14:foregroundMark x1="88874" y1="69788" x2="88874" y2="69788"/>
                        <a14:foregroundMark x1="53441" y1="54432" x2="53441" y2="54432"/>
                        <a14:foregroundMark x1="50760" y1="42572" x2="50760" y2="42572"/>
                        <a14:foregroundMark x1="51966" y1="42135" x2="51966" y2="42135"/>
                        <a14:foregroundMark x1="51787" y1="41885" x2="51787" y2="41885"/>
                        <a14:foregroundMark x1="51787" y1="41386" x2="51787" y2="41386"/>
                        <a14:foregroundMark x1="74263" y1="33770" x2="74263" y2="33770"/>
                        <a14:foregroundMark x1="74263" y1="33770" x2="74263" y2="33770"/>
                        <a14:foregroundMark x1="74263" y1="33770" x2="74263" y2="33770"/>
                        <a14:foregroundMark x1="74263" y1="33770" x2="74263" y2="33770"/>
                        <a14:foregroundMark x1="74263" y1="33770" x2="74263" y2="33770"/>
                        <a14:foregroundMark x1="76095" y1="43009" x2="76095" y2="43009"/>
                        <a14:foregroundMark x1="73727" y1="61860" x2="73727" y2="618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6812" r="4573" b="16908"/>
          <a:stretch/>
        </p:blipFill>
        <p:spPr>
          <a:xfrm>
            <a:off x="8059079" y="3189086"/>
            <a:ext cx="3670923" cy="3834931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28CFB02-61E9-495B-9D3D-741DAB5EF5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1" y="36104"/>
            <a:ext cx="1984451" cy="1563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434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4747AF6C-3984-449E-93BB-6149B00F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74515" y="-2463257"/>
            <a:ext cx="6858000" cy="1219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279D6B7-D1F2-40A7-9975-D6C0DF58EE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68097" b="13617"/>
          <a:stretch/>
        </p:blipFill>
        <p:spPr>
          <a:xfrm>
            <a:off x="0" y="5603966"/>
            <a:ext cx="12184099" cy="1254034"/>
          </a:xfrm>
          <a:prstGeom prst="rect">
            <a:avLst/>
          </a:prstGeom>
        </p:spPr>
      </p:pic>
      <p:pic>
        <p:nvPicPr>
          <p:cNvPr id="4" name="Picture 6" descr="Whiteboard Png, Transparent Png - vhv">
            <a:extLst>
              <a:ext uri="{FF2B5EF4-FFF2-40B4-BE49-F238E27FC236}">
                <a16:creationId xmlns:a16="http://schemas.microsoft.com/office/drawing/2014/main" id="{D8B8FCA3-D0E8-4B7E-A34F-0827873190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7" t="7114" r="3542" b="6882"/>
          <a:stretch/>
        </p:blipFill>
        <p:spPr bwMode="auto">
          <a:xfrm>
            <a:off x="1963271" y="1395047"/>
            <a:ext cx="6398800" cy="40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Bitmoji Image">
            <a:extLst>
              <a:ext uri="{FF2B5EF4-FFF2-40B4-BE49-F238E27FC236}">
                <a16:creationId xmlns:a16="http://schemas.microsoft.com/office/drawing/2014/main" id="{152C17F7-7CF2-4297-9805-C5AB21C84E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t="11235" r="22318"/>
          <a:stretch/>
        </p:blipFill>
        <p:spPr bwMode="auto">
          <a:xfrm>
            <a:off x="8577152" y="2417877"/>
            <a:ext cx="3007281" cy="408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unting Sticker by SUSU for iOS &amp; Android | GIPHY">
            <a:extLst>
              <a:ext uri="{FF2B5EF4-FFF2-40B4-BE49-F238E27FC236}">
                <a16:creationId xmlns:a16="http://schemas.microsoft.com/office/drawing/2014/main" id="{AD3B9D56-1846-46D8-AB73-B25FF514AF7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85" y="1442460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747AD23E-F9FD-41A7-9513-2835B4C587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099" y="1335717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unting Sticker by SUSU for iOS &amp; Android | GIPHY">
            <a:extLst>
              <a:ext uri="{FF2B5EF4-FFF2-40B4-BE49-F238E27FC236}">
                <a16:creationId xmlns:a16="http://schemas.microsoft.com/office/drawing/2014/main" id="{14B77734-2E3F-43DF-9876-96E10C0E7A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8" y="1382196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Table 5">
            <a:extLst>
              <a:ext uri="{FF2B5EF4-FFF2-40B4-BE49-F238E27FC236}">
                <a16:creationId xmlns:a16="http://schemas.microsoft.com/office/drawing/2014/main" id="{BC0DC3B5-80BB-4DEB-A3D4-EC954B6C7C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779380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12" name="Picture 11" descr="A picture containing doll&#10;&#10;Description automatically generated">
            <a:extLst>
              <a:ext uri="{FF2B5EF4-FFF2-40B4-BE49-F238E27FC236}">
                <a16:creationId xmlns:a16="http://schemas.microsoft.com/office/drawing/2014/main" id="{8AF84E84-C764-4E21-8816-86C9D4917B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110"/>
            <a:ext cx="1042334" cy="116873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B913B1F-5D9F-4804-B4F5-B806567335AE}"/>
              </a:ext>
            </a:extLst>
          </p:cNvPr>
          <p:cNvSpPr/>
          <p:nvPr/>
        </p:nvSpPr>
        <p:spPr>
          <a:xfrm>
            <a:off x="2330501" y="3287541"/>
            <a:ext cx="5436940" cy="923330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  <a:prstDash val="lgDash"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كل عام وانتم بخير   </a:t>
            </a:r>
            <a:endParaRPr lang="ar-AE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87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8D5A900B-3B72-4638-8ABE-713236E05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420" y="-2657420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6DCCFB1-8225-49FF-953F-6E851BEA691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24" t="19284" r="6881" b="2182"/>
          <a:stretch/>
        </p:blipFill>
        <p:spPr>
          <a:xfrm>
            <a:off x="7992992" y="514977"/>
            <a:ext cx="3920359" cy="582804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السلام الوطني  بخلفية مسبار الامل الاماراتي">
            <a:hlinkClick r:id="" action="ppaction://media"/>
            <a:extLst>
              <a:ext uri="{FF2B5EF4-FFF2-40B4-BE49-F238E27FC236}">
                <a16:creationId xmlns:a16="http://schemas.microsoft.com/office/drawing/2014/main" id="{35077346-F1DF-4B6D-95E3-227572E43B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0008" y="1123876"/>
            <a:ext cx="6611814" cy="27216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60B9D196-7726-4EC5-A8B4-E8DDC6D071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4" t="3863" r="53670" b="28591"/>
          <a:stretch/>
        </p:blipFill>
        <p:spPr>
          <a:xfrm>
            <a:off x="4199010" y="3759262"/>
            <a:ext cx="3376366" cy="2935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5">
            <a:extLst>
              <a:ext uri="{FF2B5EF4-FFF2-40B4-BE49-F238E27FC236}">
                <a16:creationId xmlns:a16="http://schemas.microsoft.com/office/drawing/2014/main" id="{058C56E9-6AC0-4015-A8FE-25C746F2B79D}"/>
              </a:ext>
            </a:extLst>
          </p:cNvPr>
          <p:cNvSpPr txBox="1"/>
          <p:nvPr/>
        </p:nvSpPr>
        <p:spPr>
          <a:xfrm>
            <a:off x="1478780" y="190703"/>
            <a:ext cx="4015997" cy="107503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286" b="1" dirty="0"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النّشيدُ الوَطنِي يَا حُمَاة المُسْتقبَل</a:t>
            </a:r>
          </a:p>
          <a:p>
            <a:pPr algn="ctr"/>
            <a:r>
              <a:rPr lang="ar-AE" sz="2100" dirty="0">
                <a:cs typeface="AL-Hor" pitchFamily="2" charset="-78"/>
              </a:rPr>
              <a:t> 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9D2DD53-8190-41D5-BA02-14D1742DE2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15237" r="31785" b="29948"/>
          <a:stretch/>
        </p:blipFill>
        <p:spPr>
          <a:xfrm>
            <a:off x="278649" y="3731480"/>
            <a:ext cx="3364434" cy="293581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251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D754B6B-F9A1-4C9D-BA4E-CA8E6B650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420" y="-2657420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0D05A7B-4462-400A-A32F-90EC9CD2DF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6298" r="63011" b="72853"/>
          <a:stretch/>
        </p:blipFill>
        <p:spPr>
          <a:xfrm>
            <a:off x="4971146" y="464456"/>
            <a:ext cx="3984174" cy="13322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7240F4D-5FB1-4C31-B994-DB073283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t="6800" r="23326" b="72374"/>
          <a:stretch/>
        </p:blipFill>
        <p:spPr>
          <a:xfrm>
            <a:off x="4892477" y="2023931"/>
            <a:ext cx="4180116" cy="1422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EFA6DC-56C6-4A8E-80A4-5AEFD6AD47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240" t="18488" r="592" b="55586"/>
          <a:stretch/>
        </p:blipFill>
        <p:spPr>
          <a:xfrm>
            <a:off x="9711222" y="2462566"/>
            <a:ext cx="2104571" cy="17707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CCEFECD-CFDA-45C1-B450-22CFC33BC3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4" t="27603" r="23325" b="51571"/>
          <a:stretch/>
        </p:blipFill>
        <p:spPr>
          <a:xfrm>
            <a:off x="4927601" y="3657476"/>
            <a:ext cx="4267200" cy="1273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E4002A6-E728-4FD9-94DD-6358F0F785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t="50205" r="23326" b="31147"/>
          <a:stretch/>
        </p:blipFill>
        <p:spPr>
          <a:xfrm>
            <a:off x="152401" y="502915"/>
            <a:ext cx="4666343" cy="1273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8F5273-0A60-42B1-8C1C-AD3F4AD8F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64" t="68215" r="23325" b="10960"/>
          <a:stretch/>
        </p:blipFill>
        <p:spPr>
          <a:xfrm>
            <a:off x="4927600" y="5165770"/>
            <a:ext cx="4267201" cy="1422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292118F-1680-430F-A21F-F3B7B94BC2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27507" r="62281" b="51667"/>
          <a:stretch/>
        </p:blipFill>
        <p:spPr>
          <a:xfrm>
            <a:off x="172869" y="2006597"/>
            <a:ext cx="4557486" cy="1422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675281C-1533-428A-966D-9E7CAD080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t="67994" r="62281" b="9267"/>
          <a:stretch/>
        </p:blipFill>
        <p:spPr>
          <a:xfrm>
            <a:off x="229761" y="5152860"/>
            <a:ext cx="4468078" cy="1422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6A67BFD-CDFE-48CB-A8A1-E142D9EC20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" t="49772" r="62281" b="31581"/>
          <a:stretch/>
        </p:blipFill>
        <p:spPr>
          <a:xfrm>
            <a:off x="261258" y="3596495"/>
            <a:ext cx="4557486" cy="1273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497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5E33C20-85B9-4648-8476-4A410A2182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/>
        </p:blipFill>
        <p:spPr bwMode="auto">
          <a:xfrm rot="16200000">
            <a:off x="2645320" y="-2553664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851DE69-D2AD-40E1-A6E0-39606BF0B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23660"/>
              </p:ext>
            </p:extLst>
          </p:nvPr>
        </p:nvGraphicFramePr>
        <p:xfrm>
          <a:off x="21680" y="55530"/>
          <a:ext cx="12170320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37572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37644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doll&#10;&#10;Description automatically generated">
            <a:extLst>
              <a:ext uri="{FF2B5EF4-FFF2-40B4-BE49-F238E27FC236}">
                <a16:creationId xmlns:a16="http://schemas.microsoft.com/office/drawing/2014/main" id="{C3DD05BE-63E5-413F-8128-67577DCAD1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1" y="113336"/>
            <a:ext cx="1370607" cy="116906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3C8101-F1DF-4715-A911-79C2D1632BF2}"/>
              </a:ext>
            </a:extLst>
          </p:cNvPr>
          <p:cNvSpPr/>
          <p:nvPr/>
        </p:nvSpPr>
        <p:spPr>
          <a:xfrm>
            <a:off x="21680" y="3701143"/>
            <a:ext cx="8062777" cy="3101327"/>
          </a:xfrm>
          <a:prstGeom prst="rect">
            <a:avLst/>
          </a:prstGeom>
          <a:solidFill>
            <a:srgbClr val="ED7D3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/>
          </a:p>
        </p:txBody>
      </p:sp>
      <p:pic>
        <p:nvPicPr>
          <p:cNvPr id="5" name="أي الناس أحب الى الله ؟ وأي الاعمال أحب الى الله ؟ حديث رائع جدا">
            <a:hlinkClick r:id="" action="ppaction://media"/>
            <a:extLst>
              <a:ext uri="{FF2B5EF4-FFF2-40B4-BE49-F238E27FC236}">
                <a16:creationId xmlns:a16="http://schemas.microsoft.com/office/drawing/2014/main" id="{EA13A99B-B948-4701-A433-90D99D9020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8973" y="2436963"/>
            <a:ext cx="7405511" cy="4165600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BDD721-45A9-4198-8A1D-173A9951FE7C}"/>
              </a:ext>
            </a:extLst>
          </p:cNvPr>
          <p:cNvSpPr/>
          <p:nvPr/>
        </p:nvSpPr>
        <p:spPr>
          <a:xfrm>
            <a:off x="8688045" y="1739732"/>
            <a:ext cx="2558714" cy="816827"/>
          </a:xfrm>
          <a:prstGeom prst="rect">
            <a:avLst/>
          </a:prstGeom>
          <a:solidFill>
            <a:schemeClr val="bg1"/>
          </a:solidFill>
          <a:ln w="76200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pPr algn="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ar-AE" sz="4400" b="1" dirty="0">
                <a:solidFill>
                  <a:srgbClr val="FF0000"/>
                </a:solidFill>
                <a:ea typeface="Sakkal Majalla" panose="02000000000000000000" pitchFamily="2" charset="-78"/>
                <a:cs typeface="Sakkal Majalla" panose="02000000000000000000" pitchFamily="2" charset="-78"/>
              </a:rPr>
              <a:t>التهيئة الحافزة</a:t>
            </a:r>
            <a:endParaRPr lang="en-US" sz="36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FD33D7-25E5-4D4D-93F2-33B57F39EBCF}"/>
              </a:ext>
            </a:extLst>
          </p:cNvPr>
          <p:cNvSpPr/>
          <p:nvPr/>
        </p:nvSpPr>
        <p:spPr>
          <a:xfrm>
            <a:off x="8688045" y="2734776"/>
            <a:ext cx="2603598" cy="619272"/>
          </a:xfrm>
          <a:prstGeom prst="rect">
            <a:avLst/>
          </a:prstGeom>
          <a:solidFill>
            <a:schemeClr val="bg1"/>
          </a:solidFill>
          <a:ln w="76200">
            <a:solidFill>
              <a:srgbClr val="ED7D31"/>
            </a:solidFill>
          </a:ln>
        </p:spPr>
        <p:txBody>
          <a:bodyPr wrap="none">
            <a:spAutoFit/>
          </a:bodyPr>
          <a:lstStyle/>
          <a:p>
            <a:pPr algn="r" eaLnBrk="1" fontAlgn="auto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defRPr/>
            </a:pPr>
            <a:r>
              <a:rPr lang="ar-AE" sz="3200" b="1" dirty="0">
                <a:solidFill>
                  <a:srgbClr val="FF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لنشاهد هذا الفيديو</a:t>
            </a:r>
            <a:endParaRPr lang="en-US" sz="2400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CB25B7-FC9C-41AF-83E1-1F21051725A9}"/>
              </a:ext>
            </a:extLst>
          </p:cNvPr>
          <p:cNvSpPr txBox="1"/>
          <p:nvPr/>
        </p:nvSpPr>
        <p:spPr>
          <a:xfrm>
            <a:off x="8165067" y="4008547"/>
            <a:ext cx="3860982" cy="584200"/>
          </a:xfrm>
          <a:prstGeom prst="rect">
            <a:avLst/>
          </a:prstGeom>
          <a:solidFill>
            <a:schemeClr val="bg1"/>
          </a:solidFill>
          <a:ln w="762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ماهو العنوان المناسب للفيديو</a:t>
            </a:r>
            <a:r>
              <a:rPr lang="ar-AE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؟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530DF5-197D-43F2-8DB8-D67EDEE03965}"/>
              </a:ext>
            </a:extLst>
          </p:cNvPr>
          <p:cNvSpPr txBox="1"/>
          <p:nvPr/>
        </p:nvSpPr>
        <p:spPr>
          <a:xfrm>
            <a:off x="8421750" y="4806036"/>
            <a:ext cx="3425826" cy="585787"/>
          </a:xfrm>
          <a:prstGeom prst="rect">
            <a:avLst/>
          </a:prstGeom>
          <a:solidFill>
            <a:schemeClr val="bg1"/>
          </a:solidFill>
          <a:ln w="76200">
            <a:solidFill>
              <a:srgbClr val="ED7D31"/>
            </a:solidFill>
          </a:ln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ماذا </a:t>
            </a:r>
            <a:r>
              <a:rPr lang="ar-AE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نسمي هذه الأعمال؟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228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8F69CCFA-C51B-4EBC-8AF2-BE8B214C6C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/>
        </p:blipFill>
        <p:spPr bwMode="auto">
          <a:xfrm rot="16200000">
            <a:off x="2653811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Funny kids holding blank banner for your text Vector Image">
            <a:extLst>
              <a:ext uri="{FF2B5EF4-FFF2-40B4-BE49-F238E27FC236}">
                <a16:creationId xmlns:a16="http://schemas.microsoft.com/office/drawing/2014/main" id="{B45FB62A-2D2B-416F-B5B4-2077C3134A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59" b="75513" l="10000" r="90000">
                        <a14:foregroundMark x1="20300" y1="17692" x2="43800" y2="19359"/>
                        <a14:foregroundMark x1="43800" y1="19359" x2="45700" y2="18974"/>
                        <a14:foregroundMark x1="47900" y1="15769" x2="52700" y2="15000"/>
                        <a14:foregroundMark x1="80400" y1="15385" x2="74400" y2="20897"/>
                        <a14:foregroundMark x1="23600" y1="14359" x2="25100" y2="14359"/>
                        <a14:foregroundMark x1="20000" y1="75000" x2="76100" y2="38718"/>
                        <a14:foregroundMark x1="76100" y1="38718" x2="81100" y2="38462"/>
                        <a14:foregroundMark x1="81100" y1="38462" x2="81100" y2="38590"/>
                        <a14:foregroundMark x1="19800" y1="36538" x2="81800" y2="75385"/>
                        <a14:foregroundMark x1="21000" y1="39872" x2="21065" y2="41813"/>
                        <a14:foregroundMark x1="22036" y1="62317" x2="24900" y2="75513"/>
                        <a14:foregroundMark x1="81000" y1="42949" x2="51500" y2="69231"/>
                        <a14:foregroundMark x1="51500" y1="69231" x2="49200" y2="70256"/>
                        <a14:backgroundMark x1="20300" y1="41923" x2="22100" y2="62308"/>
                        <a14:backgroundMark x1="87600" y1="35513" x2="88200" y2="64231"/>
                        <a14:backgroundMark x1="13100" y1="35641" x2="14500" y2="7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167" t="11757" r="28053" b="24482"/>
          <a:stretch/>
        </p:blipFill>
        <p:spPr bwMode="auto">
          <a:xfrm>
            <a:off x="5390361" y="-93166"/>
            <a:ext cx="658892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548315" y="3522166"/>
            <a:ext cx="662939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ar-AE" sz="5400" b="1" cap="none" spc="0" dirty="0">
                <a:ln w="11430"/>
                <a:solidFill>
                  <a:srgbClr val="2BBA9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احسنتم جمعيا</a:t>
            </a:r>
          </a:p>
          <a:p>
            <a:pPr algn="ctr"/>
            <a:r>
              <a:rPr lang="ar-AE" sz="5400" b="1" dirty="0">
                <a:ln w="11430"/>
                <a:solidFill>
                  <a:srgbClr val="ED7D3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عنوان درسنا لليوم</a:t>
            </a:r>
          </a:p>
          <a:p>
            <a:pPr algn="ctr"/>
            <a:r>
              <a:rPr lang="ar-AE" sz="5400" b="1" u="sng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</a:t>
            </a:r>
            <a:r>
              <a:rPr lang="ar-SA" sz="5400" b="1" u="sng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خير الأعمال في الإسلام </a:t>
            </a:r>
            <a:r>
              <a:rPr lang="ar-AE" sz="5400" b="1" u="sng" cap="none" spc="0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)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1AC4A82-47BC-4BFD-B2E4-E40B19DEBFC4}"/>
              </a:ext>
            </a:extLst>
          </p:cNvPr>
          <p:cNvSpPr/>
          <p:nvPr/>
        </p:nvSpPr>
        <p:spPr>
          <a:xfrm>
            <a:off x="809234" y="2856232"/>
            <a:ext cx="2781562" cy="2918685"/>
          </a:xfrm>
          <a:prstGeom prst="ellipse">
            <a:avLst/>
          </a:prstGeom>
          <a:solidFill>
            <a:srgbClr val="ED7D31"/>
          </a:solidFill>
          <a:ln>
            <a:solidFill>
              <a:srgbClr val="E9DB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2624298" y="4386050"/>
            <a:ext cx="1517825" cy="1703999"/>
            <a:chOff x="587828" y="1434340"/>
            <a:chExt cx="5086141" cy="4747066"/>
          </a:xfrm>
          <a:noFill/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9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grp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2061902" y="2423945"/>
            <a:ext cx="839728" cy="1552523"/>
            <a:chOff x="587828" y="1434340"/>
            <a:chExt cx="5086141" cy="474706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21299270">
            <a:off x="439912" y="1302827"/>
            <a:ext cx="1517825" cy="1443279"/>
            <a:chOff x="587828" y="1434340"/>
            <a:chExt cx="5086141" cy="474706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5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4FF03B8-1802-41B6-A3EB-8C4D0F9A38EA}"/>
              </a:ext>
            </a:extLst>
          </p:cNvPr>
          <p:cNvGrpSpPr/>
          <p:nvPr/>
        </p:nvGrpSpPr>
        <p:grpSpPr>
          <a:xfrm rot="844501">
            <a:off x="168216" y="3946366"/>
            <a:ext cx="1385684" cy="1387804"/>
            <a:chOff x="587828" y="1434340"/>
            <a:chExt cx="5086141" cy="474706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F9404AB-8712-4349-99CB-563B9A380EA4}"/>
                </a:ext>
              </a:extLst>
            </p:cNvPr>
            <p:cNvSpPr/>
            <p:nvPr/>
          </p:nvSpPr>
          <p:spPr>
            <a:xfrm>
              <a:off x="2442753" y="3368862"/>
              <a:ext cx="256903" cy="4390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AE87A11-45FC-4FB0-A2A0-6122E17B951E}"/>
                </a:ext>
              </a:extLst>
            </p:cNvPr>
            <p:cNvSpPr/>
            <p:nvPr/>
          </p:nvSpPr>
          <p:spPr>
            <a:xfrm>
              <a:off x="3553097" y="2926080"/>
              <a:ext cx="248194" cy="444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defTabSz="742932">
                <a:buClr>
                  <a:srgbClr val="000000"/>
                </a:buClr>
              </a:pPr>
              <a:endParaRPr lang="ar-AE" sz="1463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7" name="Picture 2" descr="الرسم, الرسوم المتحركة, نجوم صورة بابوا نيو غينيا">
              <a:extLst>
                <a:ext uri="{FF2B5EF4-FFF2-40B4-BE49-F238E27FC236}">
                  <a16:creationId xmlns:a16="http://schemas.microsoft.com/office/drawing/2014/main" id="{C085F562-8279-4086-BDB6-8DCA09C03E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19" b="9952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828" y="1434340"/>
              <a:ext cx="5086141" cy="47470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6" descr="نتيجة بحث الصور عن كفو">
            <a:extLst>
              <a:ext uri="{FF2B5EF4-FFF2-40B4-BE49-F238E27FC236}">
                <a16:creationId xmlns:a16="http://schemas.microsoft.com/office/drawing/2014/main" id="{625E18E3-5F0D-4952-B196-F90D0BA90B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61" y="-495702"/>
            <a:ext cx="3065231" cy="402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39FC3310-D91E-4EB2-98DF-E25C08F152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99"/>
          <a:stretch/>
        </p:blipFill>
        <p:spPr bwMode="auto">
          <a:xfrm rot="16200000">
            <a:off x="2653811" y="-2667000"/>
            <a:ext cx="685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65E528DD-F4ED-4AE1-9FAC-B38042835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47" b="-1"/>
          <a:stretch/>
        </p:blipFill>
        <p:spPr bwMode="auto">
          <a:xfrm>
            <a:off x="0" y="6152605"/>
            <a:ext cx="12192000" cy="70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in on Cliparts for School">
            <a:extLst>
              <a:ext uri="{FF2B5EF4-FFF2-40B4-BE49-F238E27FC236}">
                <a16:creationId xmlns:a16="http://schemas.microsoft.com/office/drawing/2014/main" id="{26ED6FCF-A453-4EA4-B99C-41763D82E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405" y="1595144"/>
            <a:ext cx="8399416" cy="517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lientmoji">
            <a:extLst>
              <a:ext uri="{FF2B5EF4-FFF2-40B4-BE49-F238E27FC236}">
                <a16:creationId xmlns:a16="http://schemas.microsoft.com/office/drawing/2014/main" id="{CE11D161-6414-457A-926E-7EB00C31E7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0"/>
          <a:stretch/>
        </p:blipFill>
        <p:spPr bwMode="auto">
          <a:xfrm>
            <a:off x="-220371" y="3548356"/>
            <a:ext cx="544860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3C901045-EF5C-4219-91F6-42E1FF21C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043" y="1364948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unting Sticker by SUSU for iOS &amp; Android | GIPHY">
            <a:extLst>
              <a:ext uri="{FF2B5EF4-FFF2-40B4-BE49-F238E27FC236}">
                <a16:creationId xmlns:a16="http://schemas.microsoft.com/office/drawing/2014/main" id="{D214CE25-6990-4A9C-8B17-3592AF563B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577" y="1364948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A511926E-7AB2-4C32-88A2-27E6E32392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665" y="1364948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F267C3-2E5B-4097-ADF6-8102D40DE745}"/>
              </a:ext>
            </a:extLst>
          </p:cNvPr>
          <p:cNvSpPr txBox="1"/>
          <p:nvPr/>
        </p:nvSpPr>
        <p:spPr>
          <a:xfrm>
            <a:off x="4618836" y="5130800"/>
            <a:ext cx="6640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</a:rPr>
              <a:t>3</a:t>
            </a:r>
            <a:r>
              <a:rPr lang="ar-SA" sz="3600" b="1" dirty="0">
                <a:solidFill>
                  <a:schemeClr val="bg1"/>
                </a:solidFill>
              </a:rPr>
              <a:t>- أستنتج ما يهدي إليه الحديث الشريف   </a:t>
            </a:r>
            <a:endParaRPr lang="en-AE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8A085A-898F-42EC-819D-99E12FEE68EC}"/>
              </a:ext>
            </a:extLst>
          </p:cNvPr>
          <p:cNvSpPr txBox="1"/>
          <p:nvPr/>
        </p:nvSpPr>
        <p:spPr>
          <a:xfrm>
            <a:off x="5242832" y="4197878"/>
            <a:ext cx="6000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chemeClr val="bg1"/>
                </a:solidFill>
              </a:rPr>
              <a:t>2-أذكر أفضل الأعمال في الإسلام   </a:t>
            </a:r>
            <a:endParaRPr lang="en-AE" sz="40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AEFA99-2E54-4AAF-9582-2FB05234A2ED}"/>
              </a:ext>
            </a:extLst>
          </p:cNvPr>
          <p:cNvSpPr txBox="1"/>
          <p:nvPr/>
        </p:nvSpPr>
        <p:spPr>
          <a:xfrm>
            <a:off x="4868660" y="3089213"/>
            <a:ext cx="6390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>
                <a:solidFill>
                  <a:schemeClr val="bg1"/>
                </a:solidFill>
              </a:rPr>
              <a:t>1-أقرأ </a:t>
            </a:r>
            <a:r>
              <a:rPr lang="ar-SA" sz="3600" b="1" dirty="0">
                <a:solidFill>
                  <a:schemeClr val="bg1"/>
                </a:solidFill>
              </a:rPr>
              <a:t>الحديث الشريف قراءة صحيحة   </a:t>
            </a:r>
            <a:endParaRPr lang="en-AE" sz="3600" b="1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36EBEB-E2D0-43A0-B976-9327F95F250A}"/>
              </a:ext>
            </a:extLst>
          </p:cNvPr>
          <p:cNvSpPr txBox="1"/>
          <p:nvPr/>
        </p:nvSpPr>
        <p:spPr>
          <a:xfrm>
            <a:off x="5368396" y="2088605"/>
            <a:ext cx="5390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b="1" u="sng" dirty="0">
                <a:solidFill>
                  <a:srgbClr val="FDB5C9"/>
                </a:solidFill>
              </a:rPr>
              <a:t>أتعلم من هذا الدرس أن  </a:t>
            </a:r>
            <a:endParaRPr lang="en-AE" sz="4400" b="1" u="sng" dirty="0">
              <a:solidFill>
                <a:srgbClr val="FDB5C9"/>
              </a:solidFill>
            </a:endParaRPr>
          </a:p>
        </p:txBody>
      </p:sp>
      <p:graphicFrame>
        <p:nvGraphicFramePr>
          <p:cNvPr id="16" name="Table 5">
            <a:extLst>
              <a:ext uri="{FF2B5EF4-FFF2-40B4-BE49-F238E27FC236}">
                <a16:creationId xmlns:a16="http://schemas.microsoft.com/office/drawing/2014/main" id="{14A318BD-8A07-45F6-A487-4F4542CDB6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423660"/>
              </p:ext>
            </p:extLst>
          </p:nvPr>
        </p:nvGraphicFramePr>
        <p:xfrm>
          <a:off x="21680" y="55530"/>
          <a:ext cx="12170320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37572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37644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17" name="Picture 16" descr="A picture containing doll&#10;&#10;Description automatically generated">
            <a:extLst>
              <a:ext uri="{FF2B5EF4-FFF2-40B4-BE49-F238E27FC236}">
                <a16:creationId xmlns:a16="http://schemas.microsoft.com/office/drawing/2014/main" id="{CF63CF0E-F91D-4193-8151-A87E440174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1" y="113336"/>
            <a:ext cx="1370607" cy="11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16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F59AE1F-B126-41D9-A0F2-C7DEB750E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64859" y="-2938940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1BC0A7-C96D-44D9-9D90-2D5C902FD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 b="27507"/>
          <a:stretch/>
        </p:blipFill>
        <p:spPr bwMode="auto">
          <a:xfrm>
            <a:off x="-90167" y="6014334"/>
            <a:ext cx="12270446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iteboard,white board,blank,presentation,board - free image from  needpix.com">
            <a:extLst>
              <a:ext uri="{FF2B5EF4-FFF2-40B4-BE49-F238E27FC236}">
                <a16:creationId xmlns:a16="http://schemas.microsoft.com/office/drawing/2014/main" id="{CEADAC41-4E91-4642-8E36-0D9A1E6B5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8"/>
          <a:stretch/>
        </p:blipFill>
        <p:spPr bwMode="auto">
          <a:xfrm>
            <a:off x="1254186" y="1403831"/>
            <a:ext cx="10839882" cy="52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unting Sticker by SUSU for iOS &amp; Android | GIPHY">
            <a:extLst>
              <a:ext uri="{FF2B5EF4-FFF2-40B4-BE49-F238E27FC236}">
                <a16:creationId xmlns:a16="http://schemas.microsoft.com/office/drawing/2014/main" id="{CA447439-AD1E-422B-94CD-1F69F1D96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846" y="0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5AB7F88-3481-4BC8-A6B9-26DE85EE28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864" y="9738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Bunting Sticker by SUSU for iOS &amp; Android | GIPHY">
            <a:extLst>
              <a:ext uri="{FF2B5EF4-FFF2-40B4-BE49-F238E27FC236}">
                <a16:creationId xmlns:a16="http://schemas.microsoft.com/office/drawing/2014/main" id="{9D20F5F9-08C5-47DB-B156-DC75E7A88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168" y="100650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AF4A78B3-7DF4-4CAC-88FD-8AEE0230106A}"/>
              </a:ext>
            </a:extLst>
          </p:cNvPr>
          <p:cNvGraphicFramePr>
            <a:graphicFrameLocks noGrp="1"/>
          </p:cNvGraphicFramePr>
          <p:nvPr/>
        </p:nvGraphicFramePr>
        <p:xfrm>
          <a:off x="11722" y="-142110"/>
          <a:ext cx="12195155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62407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88932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20" name="Picture 19" descr="A picture containing doll&#10;&#10;Description automatically generated">
            <a:extLst>
              <a:ext uri="{FF2B5EF4-FFF2-40B4-BE49-F238E27FC236}">
                <a16:creationId xmlns:a16="http://schemas.microsoft.com/office/drawing/2014/main" id="{CB9E15B5-B91B-44D9-9C26-782299466C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778"/>
            <a:ext cx="1043977" cy="1169067"/>
          </a:xfrm>
          <a:prstGeom prst="rect">
            <a:avLst/>
          </a:prstGeom>
        </p:spPr>
      </p:pic>
      <p:pic>
        <p:nvPicPr>
          <p:cNvPr id="15" name="Picture 1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45FE2B62-45F7-4E71-9AB7-612E6F48B5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2" b="85419"/>
          <a:stretch/>
        </p:blipFill>
        <p:spPr>
          <a:xfrm>
            <a:off x="2518118" y="1692678"/>
            <a:ext cx="8507240" cy="465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EA94C52-50EF-4C0E-B660-AA8F0B3A79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9" t="17789" r="11137" b="1637"/>
          <a:stretch/>
        </p:blipFill>
        <p:spPr>
          <a:xfrm>
            <a:off x="2518118" y="2239140"/>
            <a:ext cx="7806925" cy="4084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E81160-8971-4B0D-AE8D-D4BE647BF0FA}"/>
              </a:ext>
            </a:extLst>
          </p:cNvPr>
          <p:cNvSpPr/>
          <p:nvPr/>
        </p:nvSpPr>
        <p:spPr>
          <a:xfrm>
            <a:off x="3529687" y="1672770"/>
            <a:ext cx="6144195" cy="657811"/>
          </a:xfrm>
          <a:prstGeom prst="roundRect">
            <a:avLst/>
          </a:prstGeom>
          <a:solidFill>
            <a:srgbClr val="E0FFA5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400" b="1" dirty="0">
                <a:solidFill>
                  <a:srgbClr val="1A8F10"/>
                </a:solidFill>
              </a:rPr>
              <a:t>أستنتج عمل الخير في الصورة ؟</a:t>
            </a:r>
            <a:endParaRPr lang="en-AE" sz="4400" b="1" dirty="0">
              <a:solidFill>
                <a:srgbClr val="1A8F1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8CF27E-C440-4FDC-9361-8239EFA12177}"/>
              </a:ext>
            </a:extLst>
          </p:cNvPr>
          <p:cNvSpPr/>
          <p:nvPr/>
        </p:nvSpPr>
        <p:spPr>
          <a:xfrm>
            <a:off x="10482305" y="5297171"/>
            <a:ext cx="1304329" cy="1026941"/>
          </a:xfrm>
          <a:prstGeom prst="ellipse">
            <a:avLst/>
          </a:prstGeom>
          <a:solidFill>
            <a:srgbClr val="E0FFA5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1A8F10"/>
                </a:solidFill>
              </a:rPr>
              <a:t>138</a:t>
            </a:r>
            <a:endParaRPr lang="en-AE" sz="3200" b="1" dirty="0">
              <a:solidFill>
                <a:srgbClr val="1A8F10"/>
              </a:solidFill>
            </a:endParaRPr>
          </a:p>
        </p:txBody>
      </p:sp>
      <p:pic>
        <p:nvPicPr>
          <p:cNvPr id="1032" name="Picture 8" descr="hey">
            <a:extLst>
              <a:ext uri="{FF2B5EF4-FFF2-40B4-BE49-F238E27FC236}">
                <a16:creationId xmlns:a16="http://schemas.microsoft.com/office/drawing/2014/main" id="{E297C3ED-3ADD-408F-9F94-86CF9AA9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r="43144"/>
          <a:stretch/>
        </p:blipFill>
        <p:spPr bwMode="auto">
          <a:xfrm>
            <a:off x="-4283" y="1848568"/>
            <a:ext cx="3683729" cy="51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21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>
            <a:extLst>
              <a:ext uri="{FF2B5EF4-FFF2-40B4-BE49-F238E27FC236}">
                <a16:creationId xmlns:a16="http://schemas.microsoft.com/office/drawing/2014/main" id="{2461B53E-26CD-4FCA-B832-3E27B2D08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97979" y="-2725510"/>
            <a:ext cx="6858000" cy="120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11BC0A7-C96D-44D9-9D90-2D5C902FD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23" b="27507"/>
          <a:stretch/>
        </p:blipFill>
        <p:spPr bwMode="auto">
          <a:xfrm>
            <a:off x="11721" y="5930537"/>
            <a:ext cx="12082347" cy="92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hiteboard,white board,blank,presentation,board - free image from  needpix.com">
            <a:extLst>
              <a:ext uri="{FF2B5EF4-FFF2-40B4-BE49-F238E27FC236}">
                <a16:creationId xmlns:a16="http://schemas.microsoft.com/office/drawing/2014/main" id="{CEADAC41-4E91-4642-8E36-0D9A1E6B5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8"/>
          <a:stretch/>
        </p:blipFill>
        <p:spPr bwMode="auto">
          <a:xfrm>
            <a:off x="1254186" y="1403831"/>
            <a:ext cx="10839882" cy="524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5">
            <a:extLst>
              <a:ext uri="{FF2B5EF4-FFF2-40B4-BE49-F238E27FC236}">
                <a16:creationId xmlns:a16="http://schemas.microsoft.com/office/drawing/2014/main" id="{AF4A78B3-7DF4-4CAC-88FD-8AEE023010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1422716"/>
              </p:ext>
            </p:extLst>
          </p:nvPr>
        </p:nvGraphicFramePr>
        <p:xfrm>
          <a:off x="21680" y="-103784"/>
          <a:ext cx="12170320" cy="130318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46161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4096973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199210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190404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37572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88781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637644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20" name="Picture 19" descr="A picture containing doll&#10;&#10;Description automatically generated">
            <a:extLst>
              <a:ext uri="{FF2B5EF4-FFF2-40B4-BE49-F238E27FC236}">
                <a16:creationId xmlns:a16="http://schemas.microsoft.com/office/drawing/2014/main" id="{CB9E15B5-B91B-44D9-9C26-782299466C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11" y="-45978"/>
            <a:ext cx="1370607" cy="1169067"/>
          </a:xfrm>
          <a:prstGeom prst="rect">
            <a:avLst/>
          </a:prstGeom>
        </p:spPr>
      </p:pic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B850A30C-0412-43B4-BD6B-15B0E5E35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" t="46084" r="1622"/>
          <a:stretch/>
        </p:blipFill>
        <p:spPr>
          <a:xfrm>
            <a:off x="1778737" y="2590105"/>
            <a:ext cx="9933329" cy="2040599"/>
          </a:xfrm>
          <a:prstGeom prst="rect">
            <a:avLst/>
          </a:prstGeom>
        </p:spPr>
      </p:pic>
      <p:pic>
        <p:nvPicPr>
          <p:cNvPr id="1034" name="Picture 10" descr="Bunting Sticker by SUSU for iOS &amp; Android | GIPHY">
            <a:extLst>
              <a:ext uri="{FF2B5EF4-FFF2-40B4-BE49-F238E27FC236}">
                <a16:creationId xmlns:a16="http://schemas.microsoft.com/office/drawing/2014/main" id="{CA447439-AD1E-422B-94CD-1F69F1D96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026" y="1319309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Bunting Sticker by SUSU for iOS &amp; Android | GIPHY">
            <a:extLst>
              <a:ext uri="{FF2B5EF4-FFF2-40B4-BE49-F238E27FC236}">
                <a16:creationId xmlns:a16="http://schemas.microsoft.com/office/drawing/2014/main" id="{E5AB7F88-3481-4BC8-A6B9-26DE85EE28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651" y="1289775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Bunting Sticker by SUSU for iOS &amp; Android | GIPHY">
            <a:extLst>
              <a:ext uri="{FF2B5EF4-FFF2-40B4-BE49-F238E27FC236}">
                <a16:creationId xmlns:a16="http://schemas.microsoft.com/office/drawing/2014/main" id="{9D20F5F9-08C5-47DB-B156-DC75E7A885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922" y="1239763"/>
            <a:ext cx="411915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ey">
            <a:extLst>
              <a:ext uri="{FF2B5EF4-FFF2-40B4-BE49-F238E27FC236}">
                <a16:creationId xmlns:a16="http://schemas.microsoft.com/office/drawing/2014/main" id="{E297C3ED-3ADD-408F-9F94-86CF9AA93C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1" r="43144"/>
          <a:stretch/>
        </p:blipFill>
        <p:spPr bwMode="auto">
          <a:xfrm>
            <a:off x="93263" y="1632103"/>
            <a:ext cx="2378457" cy="511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A5AB61B-12EF-4011-BF3A-4E2AA6C70E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25" t="49980" r="1966" b="39193"/>
          <a:stretch/>
        </p:blipFill>
        <p:spPr>
          <a:xfrm>
            <a:off x="6879102" y="4575602"/>
            <a:ext cx="4937760" cy="1757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0A0BEDA-EFFF-40A1-B603-19F455CEDDB1}"/>
              </a:ext>
            </a:extLst>
          </p:cNvPr>
          <p:cNvSpPr/>
          <p:nvPr/>
        </p:nvSpPr>
        <p:spPr>
          <a:xfrm>
            <a:off x="1922906" y="5380100"/>
            <a:ext cx="5024563" cy="1028471"/>
          </a:xfrm>
          <a:prstGeom prst="rect">
            <a:avLst/>
          </a:prstGeom>
          <a:solidFill>
            <a:srgbClr val="F8D7CD"/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800" b="1" u="sng" dirty="0">
                <a:solidFill>
                  <a:schemeClr val="tx1"/>
                </a:solidFill>
              </a:rPr>
              <a:t>فرحين مسرورين </a:t>
            </a:r>
            <a:endParaRPr lang="en-AE" sz="4800" b="1" u="sng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327E85E-ECB2-4628-9A56-8A692DDD758F}"/>
              </a:ext>
            </a:extLst>
          </p:cNvPr>
          <p:cNvSpPr/>
          <p:nvPr/>
        </p:nvSpPr>
        <p:spPr>
          <a:xfrm>
            <a:off x="2471720" y="4476368"/>
            <a:ext cx="5024563" cy="748017"/>
          </a:xfrm>
          <a:prstGeom prst="rect">
            <a:avLst/>
          </a:prstGeom>
          <a:solidFill>
            <a:srgbClr val="F8D7CD"/>
          </a:solidFill>
          <a:ln w="76200">
            <a:solidFill>
              <a:srgbClr val="ED7D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4000" b="1" u="sng" dirty="0">
                <a:solidFill>
                  <a:schemeClr val="tx1"/>
                </a:solidFill>
              </a:rPr>
              <a:t>بمناسبة قدوم المولود </a:t>
            </a:r>
            <a:endParaRPr lang="en-AE" sz="4000" b="1" u="sng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C5FCFDB-6BAA-4367-B3D1-C59B26B41A28}"/>
              </a:ext>
            </a:extLst>
          </p:cNvPr>
          <p:cNvSpPr/>
          <p:nvPr/>
        </p:nvSpPr>
        <p:spPr>
          <a:xfrm>
            <a:off x="8511210" y="1830774"/>
            <a:ext cx="3200856" cy="1026941"/>
          </a:xfrm>
          <a:prstGeom prst="ellipse">
            <a:avLst/>
          </a:prstGeom>
          <a:solidFill>
            <a:srgbClr val="F8D7CD"/>
          </a:solidFill>
          <a:ln w="76200">
            <a:solidFill>
              <a:srgbClr val="1A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rgbClr val="1A8F10"/>
                </a:solidFill>
              </a:rPr>
              <a:t>الاحظ وأتوقع: </a:t>
            </a:r>
            <a:endParaRPr lang="en-AE" sz="3200" b="1" dirty="0">
              <a:solidFill>
                <a:srgbClr val="1A8F1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C8CF27E-C440-4FDC-9361-8239EFA12177}"/>
              </a:ext>
            </a:extLst>
          </p:cNvPr>
          <p:cNvSpPr/>
          <p:nvPr/>
        </p:nvSpPr>
        <p:spPr>
          <a:xfrm>
            <a:off x="7254420" y="1898408"/>
            <a:ext cx="1136030" cy="748018"/>
          </a:xfrm>
          <a:prstGeom prst="ellipse">
            <a:avLst/>
          </a:prstGeom>
          <a:solidFill>
            <a:srgbClr val="F8D7CD"/>
          </a:solidFill>
          <a:ln w="76200">
            <a:solidFill>
              <a:srgbClr val="1A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1A8F10"/>
                </a:solidFill>
              </a:rPr>
              <a:t>139</a:t>
            </a:r>
            <a:endParaRPr lang="en-AE" sz="2800" b="1" dirty="0">
              <a:solidFill>
                <a:srgbClr val="1A8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52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>
            <a:extLst>
              <a:ext uri="{FF2B5EF4-FFF2-40B4-BE49-F238E27FC236}">
                <a16:creationId xmlns:a16="http://schemas.microsoft.com/office/drawing/2014/main" id="{F287C2D4-928C-4D57-A49E-D7A942A6F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57420" y="-2686989"/>
            <a:ext cx="6857999" cy="1217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1DB7CBC-E281-4FFC-AC95-5FCB1F23B3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68097" b="13617"/>
          <a:stretch/>
        </p:blipFill>
        <p:spPr>
          <a:xfrm>
            <a:off x="0" y="5603966"/>
            <a:ext cx="12184099" cy="1254034"/>
          </a:xfrm>
          <a:prstGeom prst="rect">
            <a:avLst/>
          </a:prstGeom>
        </p:spPr>
      </p:pic>
      <p:pic>
        <p:nvPicPr>
          <p:cNvPr id="4" name="Picture 6" descr="Whiteboard,white board,blank,presentation,board - free image from  needpix.com">
            <a:extLst>
              <a:ext uri="{FF2B5EF4-FFF2-40B4-BE49-F238E27FC236}">
                <a16:creationId xmlns:a16="http://schemas.microsoft.com/office/drawing/2014/main" id="{89428062-3D6F-4156-843F-97895AB705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" t="-197" r="173" b="-966"/>
          <a:stretch/>
        </p:blipFill>
        <p:spPr bwMode="auto">
          <a:xfrm>
            <a:off x="1645920" y="2065640"/>
            <a:ext cx="10297551" cy="486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Bunting Sticker by SUSU for iOS &amp; Android | GIPHY">
            <a:extLst>
              <a:ext uri="{FF2B5EF4-FFF2-40B4-BE49-F238E27FC236}">
                <a16:creationId xmlns:a16="http://schemas.microsoft.com/office/drawing/2014/main" id="{A64AE358-B0D4-4133-B21B-E70FA48F62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13" y="1425216"/>
            <a:ext cx="527391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Bunting Sticker by SUSU for iOS &amp; Android | GIPHY">
            <a:extLst>
              <a:ext uri="{FF2B5EF4-FFF2-40B4-BE49-F238E27FC236}">
                <a16:creationId xmlns:a16="http://schemas.microsoft.com/office/drawing/2014/main" id="{14C30C53-F877-4588-8947-42D9D776F9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396" y="1408108"/>
            <a:ext cx="2808271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unting Sticker by SUSU for iOS &amp; Android | GIPHY">
            <a:extLst>
              <a:ext uri="{FF2B5EF4-FFF2-40B4-BE49-F238E27FC236}">
                <a16:creationId xmlns:a16="http://schemas.microsoft.com/office/drawing/2014/main" id="{9AECCBFD-21CD-4ED7-ACA1-69ED05636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197" y="1408107"/>
            <a:ext cx="4531803" cy="90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Table 5">
            <a:extLst>
              <a:ext uri="{FF2B5EF4-FFF2-40B4-BE49-F238E27FC236}">
                <a16:creationId xmlns:a16="http://schemas.microsoft.com/office/drawing/2014/main" id="{3212A082-DEA7-415A-AF2A-772A0052F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1999879"/>
              </p:ext>
            </p:extLst>
          </p:nvPr>
        </p:nvGraphicFramePr>
        <p:xfrm>
          <a:off x="11722" y="29570"/>
          <a:ext cx="12161117" cy="14397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4620">
                  <a:extLst>
                    <a:ext uri="{9D8B030D-6E8A-4147-A177-3AD203B41FA5}">
                      <a16:colId xmlns:a16="http://schemas.microsoft.com/office/drawing/2014/main" val="1186416002"/>
                    </a:ext>
                  </a:extLst>
                </a:gridCol>
                <a:gridCol w="3880086">
                  <a:extLst>
                    <a:ext uri="{9D8B030D-6E8A-4147-A177-3AD203B41FA5}">
                      <a16:colId xmlns:a16="http://schemas.microsoft.com/office/drawing/2014/main" val="39601863"/>
                    </a:ext>
                  </a:extLst>
                </a:gridCol>
                <a:gridCol w="3271445">
                  <a:extLst>
                    <a:ext uri="{9D8B030D-6E8A-4147-A177-3AD203B41FA5}">
                      <a16:colId xmlns:a16="http://schemas.microsoft.com/office/drawing/2014/main" val="3991953808"/>
                    </a:ext>
                  </a:extLst>
                </a:gridCol>
                <a:gridCol w="1217282">
                  <a:extLst>
                    <a:ext uri="{9D8B030D-6E8A-4147-A177-3AD203B41FA5}">
                      <a16:colId xmlns:a16="http://schemas.microsoft.com/office/drawing/2014/main" val="1687177205"/>
                    </a:ext>
                  </a:extLst>
                </a:gridCol>
                <a:gridCol w="1597684">
                  <a:extLst>
                    <a:ext uri="{9D8B030D-6E8A-4147-A177-3AD203B41FA5}">
                      <a16:colId xmlns:a16="http://schemas.microsoft.com/office/drawing/2014/main" val="3012306014"/>
                    </a:ext>
                  </a:extLst>
                </a:gridCol>
              </a:tblGrid>
              <a:tr h="372985"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تذكري دائماً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المفاهيم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هذا الدرس يعلمني أن: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عنوان الدرس</a:t>
                      </a:r>
                      <a:endParaRPr lang="en-AE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AE" sz="1400" dirty="0"/>
                        <a:t>التاريخ</a:t>
                      </a:r>
                      <a:endParaRPr lang="en-AE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5450003"/>
                  </a:ext>
                </a:extLst>
              </a:tr>
              <a:tr h="1023457">
                <a:tc>
                  <a:txBody>
                    <a:bodyPr/>
                    <a:lstStyle/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يداً بيد</a:t>
                      </a:r>
                      <a:r>
                        <a:rPr lang="en-US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نتعافى..</a:t>
                      </a: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ملتزمون يا</a:t>
                      </a:r>
                      <a:endParaRPr lang="en-US" sz="18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  <a:p>
                      <a:pPr algn="r"/>
                      <a:r>
                        <a:rPr lang="ar-AE" sz="18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وطن</a:t>
                      </a:r>
                      <a:endParaRPr lang="en-AE" sz="16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1-أن يظهر الطالب حفظا للأحاديث النبوية الشريفة 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2-أن يطبق الطالب ما جاء في الحديث الشريف فهماً وتطبيقاً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-أقرأ الحديث الشريف قراءة سليمة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-أذكر أفضل الأعمال في الإسلام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ar-SA" altLang="en-US" sz="16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</a:rPr>
                        <a:t>-أستنتج ما يهدي إليه الحديث الشريف </a:t>
                      </a:r>
                    </a:p>
                    <a:p>
                      <a:pPr marL="0" marR="0" lvl="0" indent="0" algn="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600" b="1" dirty="0">
                          <a:solidFill>
                            <a:schemeClr val="tx1"/>
                          </a:solidFill>
                        </a:rPr>
                        <a:t>خير الأعمال في الإسلام </a:t>
                      </a:r>
                      <a:endParaRPr lang="en-AE" sz="16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1400" b="1" dirty="0">
                          <a:solidFill>
                            <a:schemeClr val="tx1"/>
                          </a:solidFill>
                        </a:rPr>
                        <a:t>14-18</a:t>
                      </a:r>
                    </a:p>
                    <a:p>
                      <a:pPr algn="ctr"/>
                      <a:r>
                        <a:rPr lang="ar-AE" sz="1400" b="1" dirty="0">
                          <a:solidFill>
                            <a:schemeClr val="tx1"/>
                          </a:solidFill>
                        </a:rPr>
                        <a:t> – مارس – 2021 م</a:t>
                      </a:r>
                      <a:endParaRPr lang="en-AE" sz="14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8662423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doll&#10;&#10;Description automatically generated">
            <a:extLst>
              <a:ext uri="{FF2B5EF4-FFF2-40B4-BE49-F238E27FC236}">
                <a16:creationId xmlns:a16="http://schemas.microsoft.com/office/drawing/2014/main" id="{10F08768-DA54-4228-8F3B-B3248EC67B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5110"/>
            <a:ext cx="1042334" cy="1168735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1E700C6A-E14F-4FEA-B923-03C7C71DADF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t="16642" r="1102" b="56870"/>
          <a:stretch/>
        </p:blipFill>
        <p:spPr>
          <a:xfrm>
            <a:off x="2271932" y="3709359"/>
            <a:ext cx="9045526" cy="15824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Clientmoji">
            <a:extLst>
              <a:ext uri="{FF2B5EF4-FFF2-40B4-BE49-F238E27FC236}">
                <a16:creationId xmlns:a16="http://schemas.microsoft.com/office/drawing/2014/main" id="{A2F0DA21-44A2-419C-8AAE-54EBEDC568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2" t="34400"/>
          <a:stretch/>
        </p:blipFill>
        <p:spPr bwMode="auto">
          <a:xfrm>
            <a:off x="-177933" y="3429000"/>
            <a:ext cx="271199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ext, letter&#10;&#10;Description automatically generated">
            <a:extLst>
              <a:ext uri="{FF2B5EF4-FFF2-40B4-BE49-F238E27FC236}">
                <a16:creationId xmlns:a16="http://schemas.microsoft.com/office/drawing/2014/main" id="{B378835E-514A-4B9D-BC63-3715FEF5813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7" t="2001" r="30493" b="84759"/>
          <a:stretch/>
        </p:blipFill>
        <p:spPr>
          <a:xfrm>
            <a:off x="2879190" y="2263133"/>
            <a:ext cx="7666890" cy="1118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Text, letter&#10;&#10;Description automatically generated">
            <a:extLst>
              <a:ext uri="{FF2B5EF4-FFF2-40B4-BE49-F238E27FC236}">
                <a16:creationId xmlns:a16="http://schemas.microsoft.com/office/drawing/2014/main" id="{CD186387-E386-46AA-904E-53268A4D8B4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7" t="15185" r="1698" b="59140"/>
          <a:stretch/>
        </p:blipFill>
        <p:spPr>
          <a:xfrm>
            <a:off x="2096404" y="3638442"/>
            <a:ext cx="9658716" cy="1760767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55BA2CCA-A872-4E53-A5F5-A78AFC4F1225}"/>
              </a:ext>
            </a:extLst>
          </p:cNvPr>
          <p:cNvSpPr/>
          <p:nvPr/>
        </p:nvSpPr>
        <p:spPr>
          <a:xfrm>
            <a:off x="2222209" y="2437722"/>
            <a:ext cx="1136030" cy="748018"/>
          </a:xfrm>
          <a:prstGeom prst="ellipse">
            <a:avLst/>
          </a:prstGeom>
          <a:solidFill>
            <a:srgbClr val="F8D7CD"/>
          </a:solidFill>
          <a:ln w="76200">
            <a:solidFill>
              <a:srgbClr val="1A8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rgbClr val="1A8F10"/>
                </a:solidFill>
              </a:rPr>
              <a:t>139</a:t>
            </a:r>
            <a:endParaRPr lang="en-AE" sz="2800" b="1" dirty="0">
              <a:solidFill>
                <a:srgbClr val="1A8F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18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989</Words>
  <Application>Microsoft Office PowerPoint</Application>
  <PresentationFormat>Widescreen</PresentationFormat>
  <Paragraphs>254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Arabic Typesetting</vt:lpstr>
      <vt:lpstr>Arial</vt:lpstr>
      <vt:lpstr>Arial Narrow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Nujud 27</dc:creator>
  <cp:lastModifiedBy>Nujud 27</cp:lastModifiedBy>
  <cp:revision>33</cp:revision>
  <dcterms:created xsi:type="dcterms:W3CDTF">2021-03-15T15:47:45Z</dcterms:created>
  <dcterms:modified xsi:type="dcterms:W3CDTF">2021-03-15T21:36:20Z</dcterms:modified>
</cp:coreProperties>
</file>