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23"/>
  </p:notesMasterIdLst>
  <p:sldIdLst>
    <p:sldId id="1387" r:id="rId2"/>
    <p:sldId id="1388" r:id="rId3"/>
    <p:sldId id="1389" r:id="rId4"/>
    <p:sldId id="1390" r:id="rId5"/>
    <p:sldId id="1391" r:id="rId6"/>
    <p:sldId id="262" r:id="rId7"/>
    <p:sldId id="1393" r:id="rId8"/>
    <p:sldId id="259" r:id="rId9"/>
    <p:sldId id="1394" r:id="rId10"/>
    <p:sldId id="266" r:id="rId11"/>
    <p:sldId id="1397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1395" r:id="rId22"/>
  </p:sldIdLst>
  <p:sldSz cx="12192000" cy="6858000"/>
  <p:notesSz cx="6858000" cy="9144000"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660"/>
  </p:normalViewPr>
  <p:slideViewPr>
    <p:cSldViewPr snapToGrid="0">
      <p:cViewPr varScale="1">
        <p:scale>
          <a:sx n="55" d="100"/>
          <a:sy n="55" d="100"/>
        </p:scale>
        <p:origin x="90" y="14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microsoft.com/office/2007/relationships/hdphoto" Target="../media/hdphoto3.wdp"/><Relationship Id="rId1" Type="http://schemas.openxmlformats.org/officeDocument/2006/relationships/image" Target="../media/image17.png"/><Relationship Id="rId4" Type="http://schemas.microsoft.com/office/2007/relationships/hdphoto" Target="../media/hdphoto4.wdp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microsoft.com/office/2007/relationships/hdphoto" Target="../media/hdphoto3.wdp"/><Relationship Id="rId1" Type="http://schemas.openxmlformats.org/officeDocument/2006/relationships/image" Target="../media/image17.png"/><Relationship Id="rId4" Type="http://schemas.microsoft.com/office/2007/relationships/hdphoto" Target="../media/hdphoto4.wdp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B617B7-8142-4F5C-B4AE-13D942400803}" type="doc">
      <dgm:prSet loTypeId="urn:microsoft.com/office/officeart/2005/8/layout/vList3" loCatId="picture" qsTypeId="urn:microsoft.com/office/officeart/2005/8/quickstyle/3d3" qsCatId="3D" csTypeId="urn:microsoft.com/office/officeart/2005/8/colors/colorful4" csCatId="colorful" phldr="1"/>
      <dgm:spPr/>
    </dgm:pt>
    <dgm:pt modelId="{0980ADBE-D85B-4C8F-863D-0F77AEED6CF1}">
      <dgm:prSet phldrT="[نص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ar-AE" sz="5400" dirty="0">
              <a:solidFill>
                <a:schemeClr val="tx1">
                  <a:lumMod val="95000"/>
                  <a:lumOff val="5000"/>
                </a:schemeClr>
              </a:solidFill>
              <a:cs typeface="Akhbar MT" pitchFamily="2" charset="-78"/>
            </a:rPr>
            <a:t>أَذْكُرُ قِصّة مَولدِ النَّبي</a:t>
          </a:r>
          <a:r>
            <a:rPr lang="ar-AE" sz="5400" dirty="0">
              <a:cs typeface="Akhbar MT" pitchFamily="2" charset="-78"/>
            </a:rPr>
            <a:t> </a:t>
          </a:r>
          <a:r>
            <a:rPr lang="ar-AE" sz="3600" dirty="0">
              <a:solidFill>
                <a:srgbClr val="FF0000"/>
              </a:solidFill>
              <a:cs typeface="Akhbar MT" pitchFamily="2" charset="-78"/>
            </a:rPr>
            <a:t>– صلى الله عليه وسلم –</a:t>
          </a:r>
          <a:r>
            <a:rPr lang="ar-AE" sz="5400" dirty="0">
              <a:cs typeface="Akhbar MT" pitchFamily="2" charset="-78"/>
            </a:rPr>
            <a:t> </a:t>
          </a:r>
          <a:r>
            <a:rPr lang="ar-AE" sz="5400" dirty="0">
              <a:solidFill>
                <a:schemeClr val="tx1">
                  <a:lumMod val="95000"/>
                  <a:lumOff val="5000"/>
                </a:schemeClr>
              </a:solidFill>
              <a:cs typeface="Akhbar MT" pitchFamily="2" charset="-78"/>
            </a:rPr>
            <a:t>ورَضاعِهِ.</a:t>
          </a:r>
        </a:p>
      </dgm:t>
    </dgm:pt>
    <dgm:pt modelId="{666D61F8-48E3-4139-8C62-9CA1CCA81AC0}" type="parTrans" cxnId="{C27DBF88-8D8A-471B-87A7-54BCD3FDF86C}">
      <dgm:prSet/>
      <dgm:spPr/>
      <dgm:t>
        <a:bodyPr/>
        <a:lstStyle/>
        <a:p>
          <a:endParaRPr lang="en-US"/>
        </a:p>
      </dgm:t>
    </dgm:pt>
    <dgm:pt modelId="{74F69481-39C6-4B1A-887A-7A63DB6388A6}" type="sibTrans" cxnId="{C27DBF88-8D8A-471B-87A7-54BCD3FDF86C}">
      <dgm:prSet/>
      <dgm:spPr/>
      <dgm:t>
        <a:bodyPr/>
        <a:lstStyle/>
        <a:p>
          <a:endParaRPr lang="en-US"/>
        </a:p>
      </dgm:t>
    </dgm:pt>
    <dgm:pt modelId="{1AC53509-F84C-40D7-BE09-1E32DC63912F}">
      <dgm:prSet phldrT="[نص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ar-AE" sz="5400" dirty="0">
              <a:solidFill>
                <a:schemeClr val="tx1">
                  <a:lumMod val="95000"/>
                  <a:lumOff val="5000"/>
                </a:schemeClr>
              </a:solidFill>
              <a:cs typeface="Akhbar MT" pitchFamily="2" charset="-78"/>
            </a:rPr>
            <a:t>أُعَبِّرُ عَنْ حُبّي لِرسولِ الله </a:t>
          </a:r>
          <a:r>
            <a:rPr lang="ar-AE" sz="3600" dirty="0">
              <a:solidFill>
                <a:srgbClr val="FF0000"/>
              </a:solidFill>
              <a:cs typeface="Akhbar MT" pitchFamily="2" charset="-78"/>
            </a:rPr>
            <a:t>– صلى الله عليه وسلم –</a:t>
          </a:r>
          <a:r>
            <a:rPr lang="ar-AE" sz="3600" dirty="0">
              <a:cs typeface="Akhbar MT" pitchFamily="2" charset="-78"/>
            </a:rPr>
            <a:t> </a:t>
          </a:r>
          <a:endParaRPr lang="en-US" sz="5400" dirty="0">
            <a:cs typeface="Akhbar MT" pitchFamily="2" charset="-78"/>
          </a:endParaRPr>
        </a:p>
      </dgm:t>
    </dgm:pt>
    <dgm:pt modelId="{2497B8C0-3DC3-422B-B349-366F3F747164}" type="parTrans" cxnId="{066AA313-66EB-4D04-9B3E-9451BF31983B}">
      <dgm:prSet/>
      <dgm:spPr/>
      <dgm:t>
        <a:bodyPr/>
        <a:lstStyle/>
        <a:p>
          <a:endParaRPr lang="en-US"/>
        </a:p>
      </dgm:t>
    </dgm:pt>
    <dgm:pt modelId="{8066EA61-D5B5-4A51-9ABE-DC239F6C3F9C}" type="sibTrans" cxnId="{066AA313-66EB-4D04-9B3E-9451BF31983B}">
      <dgm:prSet/>
      <dgm:spPr/>
      <dgm:t>
        <a:bodyPr/>
        <a:lstStyle/>
        <a:p>
          <a:endParaRPr lang="en-US"/>
        </a:p>
      </dgm:t>
    </dgm:pt>
    <dgm:pt modelId="{E35791EA-5B21-4944-A415-427914DCE622}" type="pres">
      <dgm:prSet presAssocID="{D3B617B7-8142-4F5C-B4AE-13D942400803}" presName="linearFlow" presStyleCnt="0">
        <dgm:presLayoutVars>
          <dgm:dir val="rev"/>
          <dgm:resizeHandles val="exact"/>
        </dgm:presLayoutVars>
      </dgm:prSet>
      <dgm:spPr/>
    </dgm:pt>
    <dgm:pt modelId="{367EDF86-C696-4FFF-8E2D-9A55B32BF813}" type="pres">
      <dgm:prSet presAssocID="{0980ADBE-D85B-4C8F-863D-0F77AEED6CF1}" presName="composite" presStyleCnt="0"/>
      <dgm:spPr/>
    </dgm:pt>
    <dgm:pt modelId="{5820F2AD-14A4-4177-9D22-565042520B05}" type="pres">
      <dgm:prSet presAssocID="{0980ADBE-D85B-4C8F-863D-0F77AEED6CF1}" presName="imgShp" presStyleLbl="fgImgPlace1" presStyleIdx="0" presStyleCnt="2" custScaleX="68546" custScaleY="65590" custLinFactNeighborX="-8094" custLinFactNeighborY="15065"/>
      <dgm:spPr>
        <a:blipFill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</dgm:spPr>
    </dgm:pt>
    <dgm:pt modelId="{6C3D5147-D116-4177-ABF1-FD4BD9959292}" type="pres">
      <dgm:prSet presAssocID="{0980ADBE-D85B-4C8F-863D-0F77AEED6CF1}" presName="txShp" presStyleLbl="node1" presStyleIdx="0" presStyleCnt="2" custScaleX="121382" custLinFactNeighborX="-6103" custLinFactNeighborY="15744">
        <dgm:presLayoutVars>
          <dgm:bulletEnabled val="1"/>
        </dgm:presLayoutVars>
      </dgm:prSet>
      <dgm:spPr/>
    </dgm:pt>
    <dgm:pt modelId="{3763AA75-B07A-4A30-901D-E81D3614B299}" type="pres">
      <dgm:prSet presAssocID="{74F69481-39C6-4B1A-887A-7A63DB6388A6}" presName="spacing" presStyleCnt="0"/>
      <dgm:spPr/>
    </dgm:pt>
    <dgm:pt modelId="{B2708EC4-74B9-4F75-9131-78063A04349D}" type="pres">
      <dgm:prSet presAssocID="{1AC53509-F84C-40D7-BE09-1E32DC63912F}" presName="composite" presStyleCnt="0"/>
      <dgm:spPr/>
    </dgm:pt>
    <dgm:pt modelId="{BCB03B51-DA5E-4D34-906E-C7E58E685959}" type="pres">
      <dgm:prSet presAssocID="{1AC53509-F84C-40D7-BE09-1E32DC63912F}" presName="imgShp" presStyleLbl="fgImgPlace1" presStyleIdx="1" presStyleCnt="2" custScaleX="62745" custScaleY="64225"/>
      <dgm:spPr>
        <a:blipFill>
          <a:blip xmlns:r="http://schemas.openxmlformats.org/officeDocument/2006/relationships"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</dgm:spPr>
    </dgm:pt>
    <dgm:pt modelId="{0481293A-224B-4159-B130-C3C2BB4E7DAA}" type="pres">
      <dgm:prSet presAssocID="{1AC53509-F84C-40D7-BE09-1E32DC63912F}" presName="txShp" presStyleLbl="node1" presStyleIdx="1" presStyleCnt="2" custScaleX="123792" custLinFactNeighborX="-4780" custLinFactNeighborY="75">
        <dgm:presLayoutVars>
          <dgm:bulletEnabled val="1"/>
        </dgm:presLayoutVars>
      </dgm:prSet>
      <dgm:spPr/>
    </dgm:pt>
  </dgm:ptLst>
  <dgm:cxnLst>
    <dgm:cxn modelId="{066AA313-66EB-4D04-9B3E-9451BF31983B}" srcId="{D3B617B7-8142-4F5C-B4AE-13D942400803}" destId="{1AC53509-F84C-40D7-BE09-1E32DC63912F}" srcOrd="1" destOrd="0" parTransId="{2497B8C0-3DC3-422B-B349-366F3F747164}" sibTransId="{8066EA61-D5B5-4A51-9ABE-DC239F6C3F9C}"/>
    <dgm:cxn modelId="{C27DBF88-8D8A-471B-87A7-54BCD3FDF86C}" srcId="{D3B617B7-8142-4F5C-B4AE-13D942400803}" destId="{0980ADBE-D85B-4C8F-863D-0F77AEED6CF1}" srcOrd="0" destOrd="0" parTransId="{666D61F8-48E3-4139-8C62-9CA1CCA81AC0}" sibTransId="{74F69481-39C6-4B1A-887A-7A63DB6388A6}"/>
    <dgm:cxn modelId="{35455A94-833A-4254-BD58-E4FC3C8F9DD5}" type="presOf" srcId="{1AC53509-F84C-40D7-BE09-1E32DC63912F}" destId="{0481293A-224B-4159-B130-C3C2BB4E7DAA}" srcOrd="0" destOrd="0" presId="urn:microsoft.com/office/officeart/2005/8/layout/vList3"/>
    <dgm:cxn modelId="{0894ACA1-786C-4161-BBB1-17BD1D7B9603}" type="presOf" srcId="{0980ADBE-D85B-4C8F-863D-0F77AEED6CF1}" destId="{6C3D5147-D116-4177-ABF1-FD4BD9959292}" srcOrd="0" destOrd="0" presId="urn:microsoft.com/office/officeart/2005/8/layout/vList3"/>
    <dgm:cxn modelId="{BDE6AAC2-6B8D-4D44-8279-D07B6F8E180B}" type="presOf" srcId="{D3B617B7-8142-4F5C-B4AE-13D942400803}" destId="{E35791EA-5B21-4944-A415-427914DCE622}" srcOrd="0" destOrd="0" presId="urn:microsoft.com/office/officeart/2005/8/layout/vList3"/>
    <dgm:cxn modelId="{A1AC2202-14FD-4879-80EF-B55331C54C12}" type="presParOf" srcId="{E35791EA-5B21-4944-A415-427914DCE622}" destId="{367EDF86-C696-4FFF-8E2D-9A55B32BF813}" srcOrd="0" destOrd="0" presId="urn:microsoft.com/office/officeart/2005/8/layout/vList3"/>
    <dgm:cxn modelId="{ADEBE31A-5DFD-4CD0-B1F6-F43B49125539}" type="presParOf" srcId="{367EDF86-C696-4FFF-8E2D-9A55B32BF813}" destId="{5820F2AD-14A4-4177-9D22-565042520B05}" srcOrd="0" destOrd="0" presId="urn:microsoft.com/office/officeart/2005/8/layout/vList3"/>
    <dgm:cxn modelId="{FF5262D4-096F-44F4-AC7C-C2B9C0FDDC00}" type="presParOf" srcId="{367EDF86-C696-4FFF-8E2D-9A55B32BF813}" destId="{6C3D5147-D116-4177-ABF1-FD4BD9959292}" srcOrd="1" destOrd="0" presId="urn:microsoft.com/office/officeart/2005/8/layout/vList3"/>
    <dgm:cxn modelId="{D8FA7B5D-2282-4305-A35C-6AAF7C0E71BE}" type="presParOf" srcId="{E35791EA-5B21-4944-A415-427914DCE622}" destId="{3763AA75-B07A-4A30-901D-E81D3614B299}" srcOrd="1" destOrd="0" presId="urn:microsoft.com/office/officeart/2005/8/layout/vList3"/>
    <dgm:cxn modelId="{32129D56-F8AD-40CF-A6C9-52918BB4C121}" type="presParOf" srcId="{E35791EA-5B21-4944-A415-427914DCE622}" destId="{B2708EC4-74B9-4F75-9131-78063A04349D}" srcOrd="2" destOrd="0" presId="urn:microsoft.com/office/officeart/2005/8/layout/vList3"/>
    <dgm:cxn modelId="{17388AD9-9554-47B5-922D-D38837CEEA10}" type="presParOf" srcId="{B2708EC4-74B9-4F75-9131-78063A04349D}" destId="{BCB03B51-DA5E-4D34-906E-C7E58E685959}" srcOrd="0" destOrd="0" presId="urn:microsoft.com/office/officeart/2005/8/layout/vList3"/>
    <dgm:cxn modelId="{1A720627-1E21-4ED7-A353-3978717A00C7}" type="presParOf" srcId="{B2708EC4-74B9-4F75-9131-78063A04349D}" destId="{0481293A-224B-4159-B130-C3C2BB4E7DAA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3D5147-D116-4177-ABF1-FD4BD9959292}">
      <dsp:nvSpPr>
        <dsp:cNvPr id="0" name=""/>
        <dsp:cNvSpPr/>
      </dsp:nvSpPr>
      <dsp:spPr>
        <a:xfrm>
          <a:off x="384478" y="330623"/>
          <a:ext cx="6560842" cy="2090023"/>
        </a:xfrm>
        <a:prstGeom prst="homePlate">
          <a:avLst/>
        </a:prstGeom>
        <a:solidFill>
          <a:schemeClr val="accent2">
            <a:lumMod val="20000"/>
            <a:lumOff val="8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4048" tIns="205740" rIns="921642" bIns="20574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AE" sz="5400" kern="1200" dirty="0">
              <a:solidFill>
                <a:schemeClr val="tx1">
                  <a:lumMod val="95000"/>
                  <a:lumOff val="5000"/>
                </a:schemeClr>
              </a:solidFill>
              <a:cs typeface="Akhbar MT" pitchFamily="2" charset="-78"/>
            </a:rPr>
            <a:t>أَذْكُرُ قِصّة مَولدِ النَّبي</a:t>
          </a:r>
          <a:r>
            <a:rPr lang="ar-AE" sz="5400" kern="1200" dirty="0">
              <a:cs typeface="Akhbar MT" pitchFamily="2" charset="-78"/>
            </a:rPr>
            <a:t> </a:t>
          </a:r>
          <a:r>
            <a:rPr lang="ar-AE" sz="3600" kern="1200" dirty="0">
              <a:solidFill>
                <a:srgbClr val="FF0000"/>
              </a:solidFill>
              <a:cs typeface="Akhbar MT" pitchFamily="2" charset="-78"/>
            </a:rPr>
            <a:t>– صلى الله عليه وسلم –</a:t>
          </a:r>
          <a:r>
            <a:rPr lang="ar-AE" sz="5400" kern="1200" dirty="0">
              <a:cs typeface="Akhbar MT" pitchFamily="2" charset="-78"/>
            </a:rPr>
            <a:t> </a:t>
          </a:r>
          <a:r>
            <a:rPr lang="ar-AE" sz="5400" kern="1200" dirty="0">
              <a:solidFill>
                <a:schemeClr val="tx1">
                  <a:lumMod val="95000"/>
                  <a:lumOff val="5000"/>
                </a:schemeClr>
              </a:solidFill>
              <a:cs typeface="Akhbar MT" pitchFamily="2" charset="-78"/>
            </a:rPr>
            <a:t>ورَضاعِهِ.</a:t>
          </a:r>
        </a:p>
      </dsp:txBody>
      <dsp:txXfrm>
        <a:off x="384478" y="330623"/>
        <a:ext cx="6038336" cy="2090023"/>
      </dsp:txXfrm>
    </dsp:sp>
    <dsp:sp modelId="{5820F2AD-14A4-4177-9D22-565042520B05}">
      <dsp:nvSpPr>
        <dsp:cNvPr id="0" name=""/>
        <dsp:cNvSpPr/>
      </dsp:nvSpPr>
      <dsp:spPr>
        <a:xfrm>
          <a:off x="5811853" y="676020"/>
          <a:ext cx="1432627" cy="137084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481293A-224B-4159-B130-C3C2BB4E7DAA}">
      <dsp:nvSpPr>
        <dsp:cNvPr id="0" name=""/>
        <dsp:cNvSpPr/>
      </dsp:nvSpPr>
      <dsp:spPr>
        <a:xfrm>
          <a:off x="453732" y="2717048"/>
          <a:ext cx="6691106" cy="2090023"/>
        </a:xfrm>
        <a:prstGeom prst="homePlate">
          <a:avLst/>
        </a:prstGeom>
        <a:solidFill>
          <a:schemeClr val="accent1">
            <a:lumMod val="20000"/>
            <a:lumOff val="8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4048" tIns="205740" rIns="921642" bIns="20574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AE" sz="5400" kern="1200" dirty="0">
              <a:solidFill>
                <a:schemeClr val="tx1">
                  <a:lumMod val="95000"/>
                  <a:lumOff val="5000"/>
                </a:schemeClr>
              </a:solidFill>
              <a:cs typeface="Akhbar MT" pitchFamily="2" charset="-78"/>
            </a:rPr>
            <a:t>أُعَبِّرُ عَنْ حُبّي لِرسولِ الله </a:t>
          </a:r>
          <a:r>
            <a:rPr lang="ar-AE" sz="3600" kern="1200" dirty="0">
              <a:solidFill>
                <a:srgbClr val="FF0000"/>
              </a:solidFill>
              <a:cs typeface="Akhbar MT" pitchFamily="2" charset="-78"/>
            </a:rPr>
            <a:t>– صلى الله عليه وسلم –</a:t>
          </a:r>
          <a:r>
            <a:rPr lang="ar-AE" sz="3600" kern="1200" dirty="0">
              <a:cs typeface="Akhbar MT" pitchFamily="2" charset="-78"/>
            </a:rPr>
            <a:t> </a:t>
          </a:r>
          <a:endParaRPr lang="en-US" sz="5400" kern="1200" dirty="0">
            <a:cs typeface="Akhbar MT" pitchFamily="2" charset="-78"/>
          </a:endParaRPr>
        </a:p>
      </dsp:txBody>
      <dsp:txXfrm>
        <a:off x="453732" y="2717048"/>
        <a:ext cx="6168600" cy="2090023"/>
      </dsp:txXfrm>
    </dsp:sp>
    <dsp:sp modelId="{BCB03B51-DA5E-4D34-906E-C7E58E685959}">
      <dsp:nvSpPr>
        <dsp:cNvPr id="0" name=""/>
        <dsp:cNvSpPr/>
      </dsp:nvSpPr>
      <dsp:spPr>
        <a:xfrm>
          <a:off x="6104517" y="3089333"/>
          <a:ext cx="1311385" cy="1342317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fld id="{DB8B3BD2-7B6C-494E-A8D5-E6D398688388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en-US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fld id="{8FC5A80C-EFC4-4F5F-8135-99F9AB027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155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AFC80C-08A8-4975-9FC1-EF66F486E6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7232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E99A35D-BFA8-4F04-8BC1-AAA2978264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66E704F0-0E25-46F2-87CC-088A4AEC5E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605F8DD-5ACC-4056-976B-A6DF66753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88049-48BF-47DA-BC18-258696ED2EF5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D91E4A9-D8F0-463C-9103-D052C5134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6C63E33-8CAA-49F2-9E9A-D75B1280F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D393B-EA43-491B-850C-6D52DF5BCE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472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5BB1567-CBE9-4A86-A230-6EFA5B61B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5A0BC85F-AD16-420D-ADE9-2399C349AE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11C18F8-03AD-4A60-9CDF-C931125B9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88049-48BF-47DA-BC18-258696ED2EF5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C04F2F7-AEC9-4F5C-B522-B11BBE10D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890376A-6D19-438D-928C-3F16680A9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D393B-EA43-491B-850C-6D52DF5BCE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916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1B87841A-FD8A-4C2D-ABC8-77A2D16BDA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44DFDD87-2BC5-4BBA-A428-03B55A0FF3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AE9098C-7D84-4C35-807C-550666746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88049-48BF-47DA-BC18-258696ED2EF5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F69A76D-CE18-490E-BF7E-382E23B94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A9765C8-E4EE-42B4-A82A-1EA1741D7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D393B-EA43-491B-850C-6D52DF5BCE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493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FF9CB17-91B2-4EC7-8FE6-A1A0EAC65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3170E22-4C3A-4077-9629-9DA86FE84C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9870EF6-29D4-4028-911E-7C34D4D74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88049-48BF-47DA-BC18-258696ED2EF5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66CD3C5-1E54-4EAF-B9C0-934869D43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89F553C-2A42-4962-9713-46C4CA18E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D393B-EA43-491B-850C-6D52DF5BCE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8082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6E67729-A994-4FF5-9D37-D37FF56D0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22A6A4CF-5BA8-42E7-A1D6-2A6BECE4AD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B13B0E3-FE94-4083-9F60-5A2388DAB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88049-48BF-47DA-BC18-258696ED2EF5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8D5A2FB-6D4E-4A9B-B9A6-161E478CE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9F8B406-00B0-4624-8A52-AD16315B8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D393B-EA43-491B-850C-6D52DF5BCE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73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B3EFF59-771E-489E-B827-A41B6F2F1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D245968-06B7-4286-84A1-D262D8A980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FB651DBC-3C50-4D2C-99D2-19B3911001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48427CC-E9B7-47DC-8C64-3ED4C0880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88049-48BF-47DA-BC18-258696ED2EF5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392944DE-76C5-4036-A613-8C052C951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2C7D82F-5AA0-4837-8A6B-0494D54EE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D393B-EA43-491B-850C-6D52DF5BCE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83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B83D464-52C2-45CE-8A81-08D060355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0852B7CC-FF75-4623-B3D1-1863E899E9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655825BA-2D47-4A62-9506-CAF3CD4AB6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EC8CD9A3-E356-405B-9DA2-703299BD9A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A1CDBF84-A3E5-4052-8C41-17454217D7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FEC42118-36F1-466C-8E64-3A60EFAEB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88049-48BF-47DA-BC18-258696ED2EF5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3FBB89AA-60BE-4919-A4A5-4909F8A21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53D4CF2F-7738-4AFC-BEED-ED0203BD8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D393B-EA43-491B-850C-6D52DF5BCE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516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232EE58-1328-4A63-AA15-52C275A7F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6E69C204-3F50-44B7-8C1B-5F69E806E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88049-48BF-47DA-BC18-258696ED2EF5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5792D81D-9ED6-49A8-AB16-EC882D53A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BB790C71-7B10-4560-87A0-897737A8C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D393B-EA43-491B-850C-6D52DF5BCE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009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70AE44BB-C239-4958-B61F-C8A23D935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88049-48BF-47DA-BC18-258696ED2EF5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33AF16A-1518-4DAE-9F1D-010375AEE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5E9A6E3-5E7E-439A-8BE6-E078AD31F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D393B-EA43-491B-850C-6D52DF5BCE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233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452095E-6D14-4A86-89D3-85E1FD05A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B8B6E17-EFEA-4FFE-8DCD-03A70F0A6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C62ECC0F-D62B-4659-A208-0BD8742D89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7AF307B5-6F2D-4C61-AED6-06FD02418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88049-48BF-47DA-BC18-258696ED2EF5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7B601780-6287-4E54-8702-E1B3AF37B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FB30E9B-FE40-41D0-B8BA-1591AF8B6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D393B-EA43-491B-850C-6D52DF5BCE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030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85651A6-A852-4F86-B407-7DC8342E0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224B69CD-D7EA-4921-89B1-54942F85EC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D6E505C8-A6B1-4DED-B9B9-E824329012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6756277-32BD-473F-A30A-1511702C6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88049-48BF-47DA-BC18-258696ED2EF5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31FF282-C898-42AB-B818-80DEA0621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50305552-827B-47B8-8FB0-358CCB6AE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D393B-EA43-491B-850C-6D52DF5BCE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739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185FA00F-6FB2-4AE5-B8B2-664DDE379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051BA57E-3F99-4AD1-A98E-8543667993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6FBDE31-9586-412E-BF50-97473808F8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A88049-48BF-47DA-BC18-258696ED2EF5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250C3FD-FDFE-4DEA-9A21-99778ABF9E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67C3C38-FDA3-403D-9C5B-62FA3D2845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8D393B-EA43-491B-850C-6D52DF5BCE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199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hdphoto" Target="../media/hdphoto7.wdp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30.png"/><Relationship Id="rId10" Type="http://schemas.microsoft.com/office/2007/relationships/hdphoto" Target="../media/hdphoto9.wdp"/><Relationship Id="rId4" Type="http://schemas.openxmlformats.org/officeDocument/2006/relationships/image" Target="../media/image29.png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43.png"/><Relationship Id="rId4" Type="http://schemas.microsoft.com/office/2007/relationships/hdphoto" Target="../media/hdphoto10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3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2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0AEF8B23-98CE-4691-989C-93E998E462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0" t="16908" r="14287" b="11459"/>
          <a:stretch/>
        </p:blipFill>
        <p:spPr>
          <a:xfrm>
            <a:off x="1" y="1640541"/>
            <a:ext cx="5513294" cy="48379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4567CDA-0D27-4EC9-848E-0958BE9024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43" r="8592"/>
          <a:stretch/>
        </p:blipFill>
        <p:spPr>
          <a:xfrm>
            <a:off x="7978249" y="520683"/>
            <a:ext cx="2849784" cy="223971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C8843B7-40A0-48F6-A07C-A0B515F15960}"/>
              </a:ext>
            </a:extLst>
          </p:cNvPr>
          <p:cNvSpPr/>
          <p:nvPr/>
        </p:nvSpPr>
        <p:spPr>
          <a:xfrm>
            <a:off x="7083507" y="2730714"/>
            <a:ext cx="4214191" cy="76944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ar-AE" sz="3200" b="1" dirty="0">
                <a:cs typeface="Akhbar MT" pitchFamily="2" charset="-78"/>
              </a:rPr>
              <a:t>إعداد الْمعلمة : موزة سعيد الدرعي</a:t>
            </a:r>
            <a:endParaRPr lang="en-US" sz="3200" b="1">
              <a:cs typeface="Akhbar MT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1742D8A-FC75-4B1A-856C-EC40032A53DC}"/>
              </a:ext>
            </a:extLst>
          </p:cNvPr>
          <p:cNvSpPr/>
          <p:nvPr/>
        </p:nvSpPr>
        <p:spPr>
          <a:xfrm>
            <a:off x="8008219" y="3702585"/>
            <a:ext cx="2819814" cy="769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ar-AE" sz="3200" b="1" dirty="0">
                <a:cs typeface="Akhbar MT" pitchFamily="2" charset="-78"/>
              </a:rPr>
              <a:t>روضة و مدرسة السّعادة</a:t>
            </a:r>
            <a:endParaRPr lang="en-US" sz="3200" b="1">
              <a:cs typeface="Akhbar MT" pitchFamily="2" charset="-78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635429CD-031A-4DEF-AD44-FD5F2B739F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843" t="68169" r="10111" b="9392"/>
          <a:stretch/>
        </p:blipFill>
        <p:spPr>
          <a:xfrm>
            <a:off x="5678129" y="4862715"/>
            <a:ext cx="5248102" cy="1175014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69FE88CC-7F4F-4154-8E07-77D2A6F43658}"/>
              </a:ext>
            </a:extLst>
          </p:cNvPr>
          <p:cNvSpPr/>
          <p:nvPr/>
        </p:nvSpPr>
        <p:spPr>
          <a:xfrm>
            <a:off x="5245433" y="5114399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388763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6DA4809F-2AE6-47E8-9E47-7778A6293A85}"/>
              </a:ext>
            </a:extLst>
          </p:cNvPr>
          <p:cNvSpPr/>
          <p:nvPr/>
        </p:nvSpPr>
        <p:spPr>
          <a:xfrm>
            <a:off x="8816295" y="698375"/>
            <a:ext cx="3214341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Akhbar MT" pitchFamily="2" charset="-78"/>
              </a:rPr>
              <a:t>مِنْ خِلال ما سَبق أُجيب:</a:t>
            </a:r>
            <a:endParaRPr lang="ar-SA" sz="3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Akhbar MT" pitchFamily="2" charset="-78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E02B42A-DF81-49A3-AB76-99BF24F70F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1" b="97639" l="0" r="99375">
                        <a14:foregroundMark x1="93281" y1="17083" x2="59922" y2="16528"/>
                        <a14:foregroundMark x1="59922" y1="16528" x2="55234" y2="20278"/>
                        <a14:foregroundMark x1="55234" y1="20278" x2="20156" y2="29722"/>
                        <a14:foregroundMark x1="20156" y1="29722" x2="9844" y2="39583"/>
                        <a14:foregroundMark x1="9844" y1="39583" x2="0" y2="44306"/>
                        <a14:foregroundMark x1="89531" y1="19583" x2="93516" y2="21528"/>
                        <a14:foregroundMark x1="93516" y1="21528" x2="98125" y2="58611"/>
                        <a14:foregroundMark x1="98125" y1="58611" x2="96406" y2="95000"/>
                        <a14:foregroundMark x1="96406" y1="95000" x2="94219" y2="97639"/>
                        <a14:foregroundMark x1="23906" y1="40556" x2="13984" y2="55972"/>
                        <a14:foregroundMark x1="13984" y1="55972" x2="9453" y2="74444"/>
                        <a14:foregroundMark x1="30234" y1="56667" x2="22891" y2="69583"/>
                        <a14:foregroundMark x1="22891" y1="69583" x2="20313" y2="76528"/>
                        <a14:foregroundMark x1="99453" y1="19861" x2="88125" y2="50139"/>
                        <a14:foregroundMark x1="88750" y1="39444" x2="87578" y2="49861"/>
                        <a14:foregroundMark x1="98828" y1="16250" x2="62187" y2="18056"/>
                        <a14:foregroundMark x1="95703" y1="14167" x2="48750" y2="14167"/>
                        <a14:foregroundMark x1="95547" y1="11806" x2="73672" y2="12222"/>
                        <a14:foregroundMark x1="87344" y1="42778" x2="82344" y2="57222"/>
                        <a14:foregroundMark x1="82344" y1="57222" x2="82266" y2="57222"/>
                        <a14:foregroundMark x1="99141" y1="10972" x2="88047" y2="13472"/>
                        <a14:foregroundMark x1="87891" y1="12222" x2="61016" y2="13333"/>
                        <a14:foregroundMark x1="61016" y1="13333" x2="61016" y2="13333"/>
                        <a14:foregroundMark x1="95547" y1="11111" x2="77656" y2="9167"/>
                        <a14:foregroundMark x1="77656" y1="9167" x2="17969" y2="9861"/>
                        <a14:foregroundMark x1="17969" y1="9861" x2="17627" y2="11179"/>
                        <a14:foregroundMark x1="16212" y1="23077" x2="16250" y2="25000"/>
                        <a14:foregroundMark x1="13801" y1="26286" x2="12812" y2="26806"/>
                        <a14:foregroundMark x1="15012" y1="25650" x2="14629" y2="25851"/>
                        <a14:foregroundMark x1="16250" y1="25000" x2="15137" y2="25585"/>
                        <a14:backgroundMark x1="17422" y1="11111" x2="16641" y2="18472"/>
                        <a14:backgroundMark x1="16641" y1="18472" x2="13984" y2="24167"/>
                        <a14:backgroundMark x1="13984" y1="24167" x2="0" y2="2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83"/>
          <a:stretch/>
        </p:blipFill>
        <p:spPr>
          <a:xfrm>
            <a:off x="4585448" y="470648"/>
            <a:ext cx="3361764" cy="22187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59EDEE92-D274-4382-A145-5D61E9ABE790}"/>
              </a:ext>
            </a:extLst>
          </p:cNvPr>
          <p:cNvSpPr/>
          <p:nvPr/>
        </p:nvSpPr>
        <p:spPr>
          <a:xfrm>
            <a:off x="844062" y="2689412"/>
            <a:ext cx="10443886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بَعَدَ ما تَزّوج </a:t>
            </a:r>
            <a:r>
              <a:rPr lang="ar-AE" sz="4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عَبْدالل</a:t>
            </a:r>
            <a:r>
              <a:rPr lang="ar-AE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ه بالسّيدة </a:t>
            </a:r>
            <a:r>
              <a:rPr lang="ar-AE" sz="4800" b="0" cap="none" spc="0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آمِنة، </a:t>
            </a:r>
            <a:r>
              <a:rPr lang="ar-AE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سافرَ إلى </a:t>
            </a:r>
            <a:r>
              <a:rPr lang="ar-AE" sz="4800" b="0" cap="none" spc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بـِلادِ الشّام </a:t>
            </a:r>
            <a:r>
              <a:rPr lang="ar-AE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للتّجارة. </a:t>
            </a:r>
            <a:endParaRPr lang="ar-SA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khbar MT" pitchFamily="2" charset="-78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84D98B0B-DF0B-492A-A066-ECF6DE39FF68}"/>
              </a:ext>
            </a:extLst>
          </p:cNvPr>
          <p:cNvSpPr/>
          <p:nvPr/>
        </p:nvSpPr>
        <p:spPr>
          <a:xfrm>
            <a:off x="7305117" y="3673766"/>
            <a:ext cx="3617259" cy="1234410"/>
          </a:xfrm>
          <a:custGeom>
            <a:avLst/>
            <a:gdLst>
              <a:gd name="connsiteX0" fmla="*/ 0 w 3617259"/>
              <a:gd name="connsiteY0" fmla="*/ 0 h 1234410"/>
              <a:gd name="connsiteX1" fmla="*/ 3617259 w 3617259"/>
              <a:gd name="connsiteY1" fmla="*/ 0 h 1234410"/>
              <a:gd name="connsiteX2" fmla="*/ 3617259 w 3617259"/>
              <a:gd name="connsiteY2" fmla="*/ 1234410 h 1234410"/>
              <a:gd name="connsiteX3" fmla="*/ 0 w 3617259"/>
              <a:gd name="connsiteY3" fmla="*/ 1234410 h 1234410"/>
              <a:gd name="connsiteX4" fmla="*/ 0 w 3617259"/>
              <a:gd name="connsiteY4" fmla="*/ 0 h 1234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17259" h="1234410" fill="none" extrusionOk="0">
                <a:moveTo>
                  <a:pt x="0" y="0"/>
                </a:moveTo>
                <a:cubicBezTo>
                  <a:pt x="1442311" y="85222"/>
                  <a:pt x="2018192" y="120386"/>
                  <a:pt x="3617259" y="0"/>
                </a:cubicBezTo>
                <a:cubicBezTo>
                  <a:pt x="3565121" y="333596"/>
                  <a:pt x="3681149" y="652234"/>
                  <a:pt x="3617259" y="1234410"/>
                </a:cubicBezTo>
                <a:cubicBezTo>
                  <a:pt x="2659270" y="1200276"/>
                  <a:pt x="765954" y="1336274"/>
                  <a:pt x="0" y="1234410"/>
                </a:cubicBezTo>
                <a:cubicBezTo>
                  <a:pt x="108407" y="975133"/>
                  <a:pt x="-86543" y="283541"/>
                  <a:pt x="0" y="0"/>
                </a:cubicBezTo>
                <a:close/>
              </a:path>
              <a:path w="3617259" h="1234410" stroke="0" extrusionOk="0">
                <a:moveTo>
                  <a:pt x="0" y="0"/>
                </a:moveTo>
                <a:cubicBezTo>
                  <a:pt x="1768931" y="149442"/>
                  <a:pt x="2055952" y="-35248"/>
                  <a:pt x="3617259" y="0"/>
                </a:cubicBezTo>
                <a:cubicBezTo>
                  <a:pt x="3521138" y="157187"/>
                  <a:pt x="3603765" y="803284"/>
                  <a:pt x="3617259" y="1234410"/>
                </a:cubicBezTo>
                <a:cubicBezTo>
                  <a:pt x="1828546" y="1130902"/>
                  <a:pt x="1713521" y="1160124"/>
                  <a:pt x="0" y="1234410"/>
                </a:cubicBezTo>
                <a:cubicBezTo>
                  <a:pt x="52760" y="977619"/>
                  <a:pt x="-34733" y="506619"/>
                  <a:pt x="0" y="0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251749851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400" dirty="0">
                <a:solidFill>
                  <a:schemeClr val="accent1">
                    <a:lumMod val="75000"/>
                  </a:schemeClr>
                </a:solidFill>
                <a:cs typeface="Akhbar MT" pitchFamily="2" charset="-78"/>
              </a:rPr>
              <a:t>ماذا حَدَثَ لَهُ بَعْد ذِلك؟</a:t>
            </a:r>
            <a:endParaRPr lang="en-US" sz="4400" dirty="0">
              <a:solidFill>
                <a:schemeClr val="accent1">
                  <a:lumMod val="75000"/>
                </a:schemeClr>
              </a:solidFill>
              <a:cs typeface="Akhbar MT" pitchFamily="2" charset="-78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0A1B0661-168A-42FB-9F99-47EC9E05A777}"/>
              </a:ext>
            </a:extLst>
          </p:cNvPr>
          <p:cNvSpPr/>
          <p:nvPr/>
        </p:nvSpPr>
        <p:spPr>
          <a:xfrm>
            <a:off x="1269624" y="3857946"/>
            <a:ext cx="5717246" cy="1234410"/>
          </a:xfrm>
          <a:custGeom>
            <a:avLst/>
            <a:gdLst>
              <a:gd name="connsiteX0" fmla="*/ 0 w 5717246"/>
              <a:gd name="connsiteY0" fmla="*/ 0 h 1234410"/>
              <a:gd name="connsiteX1" fmla="*/ 5717246 w 5717246"/>
              <a:gd name="connsiteY1" fmla="*/ 0 h 1234410"/>
              <a:gd name="connsiteX2" fmla="*/ 5717246 w 5717246"/>
              <a:gd name="connsiteY2" fmla="*/ 1234410 h 1234410"/>
              <a:gd name="connsiteX3" fmla="*/ 0 w 5717246"/>
              <a:gd name="connsiteY3" fmla="*/ 1234410 h 1234410"/>
              <a:gd name="connsiteX4" fmla="*/ 0 w 5717246"/>
              <a:gd name="connsiteY4" fmla="*/ 0 h 1234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7246" h="1234410" fill="none" extrusionOk="0">
                <a:moveTo>
                  <a:pt x="0" y="0"/>
                </a:moveTo>
                <a:cubicBezTo>
                  <a:pt x="1514017" y="85222"/>
                  <a:pt x="4983708" y="120386"/>
                  <a:pt x="5717246" y="0"/>
                </a:cubicBezTo>
                <a:cubicBezTo>
                  <a:pt x="5665108" y="333596"/>
                  <a:pt x="5781136" y="652234"/>
                  <a:pt x="5717246" y="1234410"/>
                </a:cubicBezTo>
                <a:cubicBezTo>
                  <a:pt x="4151745" y="1200276"/>
                  <a:pt x="1382393" y="1336274"/>
                  <a:pt x="0" y="1234410"/>
                </a:cubicBezTo>
                <a:cubicBezTo>
                  <a:pt x="108407" y="975133"/>
                  <a:pt x="-86543" y="283541"/>
                  <a:pt x="0" y="0"/>
                </a:cubicBezTo>
                <a:close/>
              </a:path>
              <a:path w="5717246" h="1234410" stroke="0" extrusionOk="0">
                <a:moveTo>
                  <a:pt x="0" y="0"/>
                </a:moveTo>
                <a:cubicBezTo>
                  <a:pt x="2490030" y="149442"/>
                  <a:pt x="4180983" y="-35248"/>
                  <a:pt x="5717246" y="0"/>
                </a:cubicBezTo>
                <a:cubicBezTo>
                  <a:pt x="5621125" y="157187"/>
                  <a:pt x="5703752" y="803284"/>
                  <a:pt x="5717246" y="1234410"/>
                </a:cubicBezTo>
                <a:cubicBezTo>
                  <a:pt x="3250406" y="1130902"/>
                  <a:pt x="2251436" y="1160124"/>
                  <a:pt x="0" y="1234410"/>
                </a:cubicBezTo>
                <a:cubicBezTo>
                  <a:pt x="52760" y="977619"/>
                  <a:pt x="-34733" y="506619"/>
                  <a:pt x="0" y="0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251749851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400" dirty="0">
                <a:solidFill>
                  <a:schemeClr val="accent1">
                    <a:lumMod val="75000"/>
                  </a:schemeClr>
                </a:solidFill>
                <a:cs typeface="Akhbar MT" pitchFamily="2" charset="-78"/>
              </a:rPr>
              <a:t>كَيْفَ شَعَرّت آمِنة عِنْدما تُوفي زَوْجها ؟</a:t>
            </a:r>
            <a:endParaRPr lang="en-US" sz="4400" dirty="0">
              <a:solidFill>
                <a:schemeClr val="accent1">
                  <a:lumMod val="75000"/>
                </a:schemeClr>
              </a:solidFill>
              <a:cs typeface="Akhbar MT" pitchFamily="2" charset="-78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72C7E29D-A091-4161-AD74-CE83656F3A0F}"/>
              </a:ext>
            </a:extLst>
          </p:cNvPr>
          <p:cNvSpPr/>
          <p:nvPr/>
        </p:nvSpPr>
        <p:spPr>
          <a:xfrm>
            <a:off x="3099049" y="5152942"/>
            <a:ext cx="5717246" cy="1234410"/>
          </a:xfrm>
          <a:custGeom>
            <a:avLst/>
            <a:gdLst>
              <a:gd name="connsiteX0" fmla="*/ 0 w 5717246"/>
              <a:gd name="connsiteY0" fmla="*/ 0 h 1234410"/>
              <a:gd name="connsiteX1" fmla="*/ 5717246 w 5717246"/>
              <a:gd name="connsiteY1" fmla="*/ 0 h 1234410"/>
              <a:gd name="connsiteX2" fmla="*/ 5717246 w 5717246"/>
              <a:gd name="connsiteY2" fmla="*/ 1234410 h 1234410"/>
              <a:gd name="connsiteX3" fmla="*/ 0 w 5717246"/>
              <a:gd name="connsiteY3" fmla="*/ 1234410 h 1234410"/>
              <a:gd name="connsiteX4" fmla="*/ 0 w 5717246"/>
              <a:gd name="connsiteY4" fmla="*/ 0 h 1234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7246" h="1234410" fill="none" extrusionOk="0">
                <a:moveTo>
                  <a:pt x="0" y="0"/>
                </a:moveTo>
                <a:cubicBezTo>
                  <a:pt x="1514017" y="85222"/>
                  <a:pt x="4983708" y="120386"/>
                  <a:pt x="5717246" y="0"/>
                </a:cubicBezTo>
                <a:cubicBezTo>
                  <a:pt x="5665108" y="333596"/>
                  <a:pt x="5781136" y="652234"/>
                  <a:pt x="5717246" y="1234410"/>
                </a:cubicBezTo>
                <a:cubicBezTo>
                  <a:pt x="4151745" y="1200276"/>
                  <a:pt x="1382393" y="1336274"/>
                  <a:pt x="0" y="1234410"/>
                </a:cubicBezTo>
                <a:cubicBezTo>
                  <a:pt x="108407" y="975133"/>
                  <a:pt x="-86543" y="283541"/>
                  <a:pt x="0" y="0"/>
                </a:cubicBezTo>
                <a:close/>
              </a:path>
              <a:path w="5717246" h="1234410" stroke="0" extrusionOk="0">
                <a:moveTo>
                  <a:pt x="0" y="0"/>
                </a:moveTo>
                <a:cubicBezTo>
                  <a:pt x="2490030" y="149442"/>
                  <a:pt x="4180983" y="-35248"/>
                  <a:pt x="5717246" y="0"/>
                </a:cubicBezTo>
                <a:cubicBezTo>
                  <a:pt x="5621125" y="157187"/>
                  <a:pt x="5703752" y="803284"/>
                  <a:pt x="5717246" y="1234410"/>
                </a:cubicBezTo>
                <a:cubicBezTo>
                  <a:pt x="3250406" y="1130902"/>
                  <a:pt x="2251436" y="1160124"/>
                  <a:pt x="0" y="1234410"/>
                </a:cubicBezTo>
                <a:cubicBezTo>
                  <a:pt x="52760" y="977619"/>
                  <a:pt x="-34733" y="506619"/>
                  <a:pt x="0" y="0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251749851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400" dirty="0">
                <a:solidFill>
                  <a:srgbClr val="FF0000"/>
                </a:solidFill>
                <a:cs typeface="Akhbar MT" pitchFamily="2" charset="-78"/>
              </a:rPr>
              <a:t>لِماذا حَزِنَت حُزْناً شَديدًا؟</a:t>
            </a:r>
            <a:endParaRPr lang="en-US" sz="4400" dirty="0">
              <a:solidFill>
                <a:srgbClr val="FF0000"/>
              </a:solidFill>
              <a:cs typeface="Akhbar MT" pitchFamily="2" charset="-78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F6FD57B3-BE32-4E5B-A18B-88E2A7AED8FB}"/>
              </a:ext>
            </a:extLst>
          </p:cNvPr>
          <p:cNvSpPr/>
          <p:nvPr/>
        </p:nvSpPr>
        <p:spPr>
          <a:xfrm>
            <a:off x="11244868" y="5871901"/>
            <a:ext cx="58541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28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51</a:t>
            </a:r>
            <a:endParaRPr lang="ar-SA" sz="2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74988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6DA4809F-2AE6-47E8-9E47-7778A6293A85}"/>
              </a:ext>
            </a:extLst>
          </p:cNvPr>
          <p:cNvSpPr/>
          <p:nvPr/>
        </p:nvSpPr>
        <p:spPr>
          <a:xfrm>
            <a:off x="8816295" y="698375"/>
            <a:ext cx="3214341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Akhbar MT" pitchFamily="2" charset="-78"/>
              </a:rPr>
              <a:t>مِنْ خِلال ما سَبق أُجيب:</a:t>
            </a:r>
            <a:endParaRPr lang="ar-SA" sz="3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Akhbar MT" pitchFamily="2" charset="-78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59EDEE92-D274-4382-A145-5D61E9ABE790}"/>
              </a:ext>
            </a:extLst>
          </p:cNvPr>
          <p:cNvSpPr/>
          <p:nvPr/>
        </p:nvSpPr>
        <p:spPr>
          <a:xfrm>
            <a:off x="2219450" y="2689412"/>
            <a:ext cx="7693132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أَخَذَتْ </a:t>
            </a:r>
            <a:r>
              <a:rPr lang="ar-AE" sz="4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حَليمة السّعدية</a:t>
            </a:r>
            <a:r>
              <a:rPr lang="ar-AE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 </a:t>
            </a:r>
            <a:r>
              <a:rPr lang="ar-AE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cs typeface="Akhbar MT" pitchFamily="2" charset="-78"/>
              </a:rPr>
              <a:t>مُحَمّد</a:t>
            </a:r>
            <a:r>
              <a:rPr lang="ar-AE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 مَعها إلى الْبادِية. </a:t>
            </a:r>
            <a:endParaRPr lang="ar-SA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khbar MT" pitchFamily="2" charset="-78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84D98B0B-DF0B-492A-A066-ECF6DE39FF68}"/>
              </a:ext>
            </a:extLst>
          </p:cNvPr>
          <p:cNvSpPr/>
          <p:nvPr/>
        </p:nvSpPr>
        <p:spPr>
          <a:xfrm>
            <a:off x="7305117" y="3673766"/>
            <a:ext cx="4370048" cy="1479176"/>
          </a:xfrm>
          <a:custGeom>
            <a:avLst/>
            <a:gdLst>
              <a:gd name="connsiteX0" fmla="*/ 0 w 4370048"/>
              <a:gd name="connsiteY0" fmla="*/ 0 h 1479176"/>
              <a:gd name="connsiteX1" fmla="*/ 4370048 w 4370048"/>
              <a:gd name="connsiteY1" fmla="*/ 0 h 1479176"/>
              <a:gd name="connsiteX2" fmla="*/ 4370048 w 4370048"/>
              <a:gd name="connsiteY2" fmla="*/ 1479176 h 1479176"/>
              <a:gd name="connsiteX3" fmla="*/ 0 w 4370048"/>
              <a:gd name="connsiteY3" fmla="*/ 1479176 h 1479176"/>
              <a:gd name="connsiteX4" fmla="*/ 0 w 4370048"/>
              <a:gd name="connsiteY4" fmla="*/ 0 h 1479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70048" h="1479176" fill="none" extrusionOk="0">
                <a:moveTo>
                  <a:pt x="0" y="0"/>
                </a:moveTo>
                <a:cubicBezTo>
                  <a:pt x="642964" y="85222"/>
                  <a:pt x="2364634" y="120386"/>
                  <a:pt x="4370048" y="0"/>
                </a:cubicBezTo>
                <a:cubicBezTo>
                  <a:pt x="4416065" y="182585"/>
                  <a:pt x="4274825" y="1006956"/>
                  <a:pt x="4370048" y="1479176"/>
                </a:cubicBezTo>
                <a:cubicBezTo>
                  <a:pt x="2973714" y="1445042"/>
                  <a:pt x="957538" y="1581040"/>
                  <a:pt x="0" y="1479176"/>
                </a:cubicBezTo>
                <a:cubicBezTo>
                  <a:pt x="91355" y="897106"/>
                  <a:pt x="93774" y="286781"/>
                  <a:pt x="0" y="0"/>
                </a:cubicBezTo>
                <a:close/>
              </a:path>
              <a:path w="4370048" h="1479176" stroke="0" extrusionOk="0">
                <a:moveTo>
                  <a:pt x="0" y="0"/>
                </a:moveTo>
                <a:cubicBezTo>
                  <a:pt x="1931643" y="149442"/>
                  <a:pt x="3107592" y="-35248"/>
                  <a:pt x="4370048" y="0"/>
                </a:cubicBezTo>
                <a:cubicBezTo>
                  <a:pt x="4275637" y="591789"/>
                  <a:pt x="4353428" y="753134"/>
                  <a:pt x="4370048" y="1479176"/>
                </a:cubicBezTo>
                <a:cubicBezTo>
                  <a:pt x="2976599" y="1375668"/>
                  <a:pt x="519071" y="1404890"/>
                  <a:pt x="0" y="1479176"/>
                </a:cubicBezTo>
                <a:cubicBezTo>
                  <a:pt x="-61641" y="810115"/>
                  <a:pt x="5918" y="152098"/>
                  <a:pt x="0" y="0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251749851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400" dirty="0">
                <a:solidFill>
                  <a:schemeClr val="accent1">
                    <a:lumMod val="75000"/>
                  </a:schemeClr>
                </a:solidFill>
                <a:cs typeface="Akhbar MT" pitchFamily="2" charset="-78"/>
              </a:rPr>
              <a:t>باركَ الله لَها في </a:t>
            </a:r>
            <a:r>
              <a:rPr lang="ar-AE" sz="4400">
                <a:solidFill>
                  <a:schemeClr val="accent1">
                    <a:lumMod val="75000"/>
                  </a:schemeClr>
                </a:solidFill>
                <a:cs typeface="Akhbar MT" pitchFamily="2" charset="-78"/>
              </a:rPr>
              <a:t>لَبنِ نعْجَتها </a:t>
            </a:r>
            <a:r>
              <a:rPr lang="ar-AE" sz="4400" dirty="0">
                <a:solidFill>
                  <a:schemeClr val="accent1">
                    <a:lumMod val="75000"/>
                  </a:schemeClr>
                </a:solidFill>
                <a:cs typeface="Akhbar MT" pitchFamily="2" charset="-78"/>
              </a:rPr>
              <a:t>و كَثُر خَيْرها . </a:t>
            </a:r>
            <a:endParaRPr lang="en-US" sz="4400" dirty="0">
              <a:solidFill>
                <a:schemeClr val="accent1">
                  <a:lumMod val="75000"/>
                </a:schemeClr>
              </a:solidFill>
              <a:cs typeface="Akhbar MT" pitchFamily="2" charset="-78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0A1B0661-168A-42FB-9F99-47EC9E05A777}"/>
              </a:ext>
            </a:extLst>
          </p:cNvPr>
          <p:cNvSpPr/>
          <p:nvPr/>
        </p:nvSpPr>
        <p:spPr>
          <a:xfrm>
            <a:off x="1256372" y="3704740"/>
            <a:ext cx="5717246" cy="1448202"/>
          </a:xfrm>
          <a:custGeom>
            <a:avLst/>
            <a:gdLst>
              <a:gd name="connsiteX0" fmla="*/ 0 w 5717246"/>
              <a:gd name="connsiteY0" fmla="*/ 0 h 1448202"/>
              <a:gd name="connsiteX1" fmla="*/ 5717246 w 5717246"/>
              <a:gd name="connsiteY1" fmla="*/ 0 h 1448202"/>
              <a:gd name="connsiteX2" fmla="*/ 5717246 w 5717246"/>
              <a:gd name="connsiteY2" fmla="*/ 1448202 h 1448202"/>
              <a:gd name="connsiteX3" fmla="*/ 0 w 5717246"/>
              <a:gd name="connsiteY3" fmla="*/ 1448202 h 1448202"/>
              <a:gd name="connsiteX4" fmla="*/ 0 w 5717246"/>
              <a:gd name="connsiteY4" fmla="*/ 0 h 1448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7246" h="1448202" fill="none" extrusionOk="0">
                <a:moveTo>
                  <a:pt x="0" y="0"/>
                </a:moveTo>
                <a:cubicBezTo>
                  <a:pt x="1514017" y="85222"/>
                  <a:pt x="4983708" y="120386"/>
                  <a:pt x="5717246" y="0"/>
                </a:cubicBezTo>
                <a:cubicBezTo>
                  <a:pt x="5659971" y="161077"/>
                  <a:pt x="5828027" y="1040596"/>
                  <a:pt x="5717246" y="1448202"/>
                </a:cubicBezTo>
                <a:cubicBezTo>
                  <a:pt x="4151745" y="1414068"/>
                  <a:pt x="1382393" y="1550066"/>
                  <a:pt x="0" y="1448202"/>
                </a:cubicBezTo>
                <a:cubicBezTo>
                  <a:pt x="-117701" y="953125"/>
                  <a:pt x="69029" y="714178"/>
                  <a:pt x="0" y="0"/>
                </a:cubicBezTo>
                <a:close/>
              </a:path>
              <a:path w="5717246" h="1448202" stroke="0" extrusionOk="0">
                <a:moveTo>
                  <a:pt x="0" y="0"/>
                </a:moveTo>
                <a:cubicBezTo>
                  <a:pt x="2490030" y="149442"/>
                  <a:pt x="4180983" y="-35248"/>
                  <a:pt x="5717246" y="0"/>
                </a:cubicBezTo>
                <a:cubicBezTo>
                  <a:pt x="5746016" y="343225"/>
                  <a:pt x="5748239" y="929118"/>
                  <a:pt x="5717246" y="1448202"/>
                </a:cubicBezTo>
                <a:cubicBezTo>
                  <a:pt x="3250406" y="1344694"/>
                  <a:pt x="2251436" y="1373916"/>
                  <a:pt x="0" y="1448202"/>
                </a:cubicBezTo>
                <a:cubicBezTo>
                  <a:pt x="121960" y="1198514"/>
                  <a:pt x="72390" y="545355"/>
                  <a:pt x="0" y="0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251749851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400" dirty="0">
                <a:solidFill>
                  <a:schemeClr val="accent1">
                    <a:lumMod val="75000"/>
                  </a:schemeClr>
                </a:solidFill>
                <a:cs typeface="Akhbar MT" pitchFamily="2" charset="-78"/>
              </a:rPr>
              <a:t>عاشَ مُحَمّد مِع حَليمة ......سَنواتٍ</a:t>
            </a:r>
            <a:endParaRPr lang="en-US" sz="4400" dirty="0">
              <a:solidFill>
                <a:schemeClr val="accent1">
                  <a:lumMod val="75000"/>
                </a:schemeClr>
              </a:solidFill>
              <a:cs typeface="Akhbar MT" pitchFamily="2" charset="-78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72C7E29D-A091-4161-AD74-CE83656F3A0F}"/>
              </a:ext>
            </a:extLst>
          </p:cNvPr>
          <p:cNvSpPr/>
          <p:nvPr/>
        </p:nvSpPr>
        <p:spPr>
          <a:xfrm>
            <a:off x="3099049" y="5152942"/>
            <a:ext cx="5717246" cy="1234410"/>
          </a:xfrm>
          <a:custGeom>
            <a:avLst/>
            <a:gdLst>
              <a:gd name="connsiteX0" fmla="*/ 0 w 5717246"/>
              <a:gd name="connsiteY0" fmla="*/ 0 h 1234410"/>
              <a:gd name="connsiteX1" fmla="*/ 5717246 w 5717246"/>
              <a:gd name="connsiteY1" fmla="*/ 0 h 1234410"/>
              <a:gd name="connsiteX2" fmla="*/ 5717246 w 5717246"/>
              <a:gd name="connsiteY2" fmla="*/ 1234410 h 1234410"/>
              <a:gd name="connsiteX3" fmla="*/ 0 w 5717246"/>
              <a:gd name="connsiteY3" fmla="*/ 1234410 h 1234410"/>
              <a:gd name="connsiteX4" fmla="*/ 0 w 5717246"/>
              <a:gd name="connsiteY4" fmla="*/ 0 h 1234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7246" h="1234410" fill="none" extrusionOk="0">
                <a:moveTo>
                  <a:pt x="0" y="0"/>
                </a:moveTo>
                <a:cubicBezTo>
                  <a:pt x="1514017" y="85222"/>
                  <a:pt x="4983708" y="120386"/>
                  <a:pt x="5717246" y="0"/>
                </a:cubicBezTo>
                <a:cubicBezTo>
                  <a:pt x="5665108" y="333596"/>
                  <a:pt x="5781136" y="652234"/>
                  <a:pt x="5717246" y="1234410"/>
                </a:cubicBezTo>
                <a:cubicBezTo>
                  <a:pt x="4151745" y="1200276"/>
                  <a:pt x="1382393" y="1336274"/>
                  <a:pt x="0" y="1234410"/>
                </a:cubicBezTo>
                <a:cubicBezTo>
                  <a:pt x="108407" y="975133"/>
                  <a:pt x="-86543" y="283541"/>
                  <a:pt x="0" y="0"/>
                </a:cubicBezTo>
                <a:close/>
              </a:path>
              <a:path w="5717246" h="1234410" stroke="0" extrusionOk="0">
                <a:moveTo>
                  <a:pt x="0" y="0"/>
                </a:moveTo>
                <a:cubicBezTo>
                  <a:pt x="2490030" y="149442"/>
                  <a:pt x="4180983" y="-35248"/>
                  <a:pt x="5717246" y="0"/>
                </a:cubicBezTo>
                <a:cubicBezTo>
                  <a:pt x="5621125" y="157187"/>
                  <a:pt x="5703752" y="803284"/>
                  <a:pt x="5717246" y="1234410"/>
                </a:cubicBezTo>
                <a:cubicBezTo>
                  <a:pt x="3250406" y="1130902"/>
                  <a:pt x="2251436" y="1160124"/>
                  <a:pt x="0" y="1234410"/>
                </a:cubicBezTo>
                <a:cubicBezTo>
                  <a:pt x="52760" y="977619"/>
                  <a:pt x="-34733" y="506619"/>
                  <a:pt x="0" y="0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251749851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400" dirty="0">
                <a:solidFill>
                  <a:srgbClr val="FF0000"/>
                </a:solidFill>
                <a:cs typeface="Akhbar MT" pitchFamily="2" charset="-78"/>
              </a:rPr>
              <a:t>وثُمّ أَعادَتهُ لِأُمّه في ....... </a:t>
            </a:r>
            <a:endParaRPr lang="en-US" sz="4400" dirty="0">
              <a:solidFill>
                <a:srgbClr val="FF0000"/>
              </a:solidFill>
              <a:cs typeface="Akhbar MT" pitchFamily="2" charset="-78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F6FD57B3-BE32-4E5B-A18B-88E2A7AED8FB}"/>
              </a:ext>
            </a:extLst>
          </p:cNvPr>
          <p:cNvSpPr/>
          <p:nvPr/>
        </p:nvSpPr>
        <p:spPr>
          <a:xfrm>
            <a:off x="11244868" y="5871901"/>
            <a:ext cx="58541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28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51</a:t>
            </a:r>
            <a:endParaRPr lang="ar-SA" sz="2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CD989578-3583-4FFC-AE04-F9FA45316CBA}"/>
              </a:ext>
            </a:extLst>
          </p:cNvPr>
          <p:cNvSpPr/>
          <p:nvPr/>
        </p:nvSpPr>
        <p:spPr>
          <a:xfrm>
            <a:off x="2700988" y="3909412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45EDC998-7FA4-47FC-AA3C-80C97C99CA77}"/>
              </a:ext>
            </a:extLst>
          </p:cNvPr>
          <p:cNvSpPr/>
          <p:nvPr/>
        </p:nvSpPr>
        <p:spPr>
          <a:xfrm>
            <a:off x="4164499" y="5337273"/>
            <a:ext cx="8418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مَكّة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khbar MT" pitchFamily="2" charset="-78"/>
            </a:endParaRP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9357221C-613C-45E1-B14F-BD6717F050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396" y="470648"/>
            <a:ext cx="2438400" cy="22264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06570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3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F86A4437-A17C-4F3B-98D0-4EE2C425A3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552" t="16259" r="30846" b="72560"/>
          <a:stretch/>
        </p:blipFill>
        <p:spPr>
          <a:xfrm>
            <a:off x="3899646" y="632011"/>
            <a:ext cx="4706471" cy="766483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1EDACE79-C25E-47B7-AE2E-D7C0904886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853" t="27048" r="20257" b="63536"/>
          <a:stretch/>
        </p:blipFill>
        <p:spPr>
          <a:xfrm>
            <a:off x="9959787" y="692522"/>
            <a:ext cx="1815354" cy="645459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682F257B-BC68-4888-B3B9-67526D8BF4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08" t="25871" r="19190" b="11967"/>
          <a:stretch/>
        </p:blipFill>
        <p:spPr>
          <a:xfrm>
            <a:off x="1815353" y="1398494"/>
            <a:ext cx="8144434" cy="4827495"/>
          </a:xfrm>
          <a:prstGeom prst="rect">
            <a:avLst/>
          </a:prstGeom>
        </p:spPr>
      </p:pic>
      <p:cxnSp>
        <p:nvCxnSpPr>
          <p:cNvPr id="6" name="رابط كسهم مستقيم 5">
            <a:extLst>
              <a:ext uri="{FF2B5EF4-FFF2-40B4-BE49-F238E27FC236}">
                <a16:creationId xmlns:a16="http://schemas.microsoft.com/office/drawing/2014/main" id="{6A5986AA-18A4-42AB-B066-651A2A76C4CF}"/>
              </a:ext>
            </a:extLst>
          </p:cNvPr>
          <p:cNvCxnSpPr/>
          <p:nvPr/>
        </p:nvCxnSpPr>
        <p:spPr>
          <a:xfrm flipH="1">
            <a:off x="4652682" y="2393576"/>
            <a:ext cx="2729753" cy="60511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رابط كسهم مستقيم 6">
            <a:extLst>
              <a:ext uri="{FF2B5EF4-FFF2-40B4-BE49-F238E27FC236}">
                <a16:creationId xmlns:a16="http://schemas.microsoft.com/office/drawing/2014/main" id="{5BA77E92-6FD2-41F1-B0CB-106EC197C6A3}"/>
              </a:ext>
            </a:extLst>
          </p:cNvPr>
          <p:cNvCxnSpPr>
            <a:cxnSpLocks/>
          </p:cNvCxnSpPr>
          <p:nvPr/>
        </p:nvCxnSpPr>
        <p:spPr>
          <a:xfrm flipH="1">
            <a:off x="4504765" y="2998694"/>
            <a:ext cx="3039036" cy="186914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رابط كسهم مستقيم 9">
            <a:extLst>
              <a:ext uri="{FF2B5EF4-FFF2-40B4-BE49-F238E27FC236}">
                <a16:creationId xmlns:a16="http://schemas.microsoft.com/office/drawing/2014/main" id="{B4F48CDF-C4B3-4E33-A13D-841D244FF102}"/>
              </a:ext>
            </a:extLst>
          </p:cNvPr>
          <p:cNvCxnSpPr>
            <a:cxnSpLocks/>
          </p:cNvCxnSpPr>
          <p:nvPr/>
        </p:nvCxnSpPr>
        <p:spPr>
          <a:xfrm flipH="1">
            <a:off x="4034118" y="3630706"/>
            <a:ext cx="3657601" cy="578223"/>
          </a:xfrm>
          <a:prstGeom prst="straightConnector1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رابط كسهم مستقيم 12">
            <a:extLst>
              <a:ext uri="{FF2B5EF4-FFF2-40B4-BE49-F238E27FC236}">
                <a16:creationId xmlns:a16="http://schemas.microsoft.com/office/drawing/2014/main" id="{47415DDE-98D5-4237-8EF6-0481B134E211}"/>
              </a:ext>
            </a:extLst>
          </p:cNvPr>
          <p:cNvCxnSpPr>
            <a:cxnSpLocks/>
          </p:cNvCxnSpPr>
          <p:nvPr/>
        </p:nvCxnSpPr>
        <p:spPr>
          <a:xfrm flipH="1" flipV="1">
            <a:off x="4356847" y="2299447"/>
            <a:ext cx="2987488" cy="1909483"/>
          </a:xfrm>
          <a:prstGeom prst="straightConnector1">
            <a:avLst/>
          </a:prstGeom>
          <a:ln w="762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رابط كسهم مستقيم 17">
            <a:extLst>
              <a:ext uri="{FF2B5EF4-FFF2-40B4-BE49-F238E27FC236}">
                <a16:creationId xmlns:a16="http://schemas.microsoft.com/office/drawing/2014/main" id="{8FE9FABA-EE0C-471C-AF41-AE2B82535AF0}"/>
              </a:ext>
            </a:extLst>
          </p:cNvPr>
          <p:cNvCxnSpPr>
            <a:cxnSpLocks/>
          </p:cNvCxnSpPr>
          <p:nvPr/>
        </p:nvCxnSpPr>
        <p:spPr>
          <a:xfrm flipH="1">
            <a:off x="4182035" y="4760260"/>
            <a:ext cx="3509685" cy="57822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رابط كسهم مستقيم 19">
            <a:extLst>
              <a:ext uri="{FF2B5EF4-FFF2-40B4-BE49-F238E27FC236}">
                <a16:creationId xmlns:a16="http://schemas.microsoft.com/office/drawing/2014/main" id="{9C55DDE2-881A-4E51-9AC2-2DC96AD168A7}"/>
              </a:ext>
            </a:extLst>
          </p:cNvPr>
          <p:cNvCxnSpPr>
            <a:cxnSpLocks/>
          </p:cNvCxnSpPr>
          <p:nvPr/>
        </p:nvCxnSpPr>
        <p:spPr>
          <a:xfrm flipH="1" flipV="1">
            <a:off x="4504765" y="3603812"/>
            <a:ext cx="3025588" cy="1869142"/>
          </a:xfrm>
          <a:prstGeom prst="straightConnector1">
            <a:avLst/>
          </a:prstGeom>
          <a:ln w="76200">
            <a:solidFill>
              <a:srgbClr val="FF66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رابط كسهم مستقيم 23">
            <a:extLst>
              <a:ext uri="{FF2B5EF4-FFF2-40B4-BE49-F238E27FC236}">
                <a16:creationId xmlns:a16="http://schemas.microsoft.com/office/drawing/2014/main" id="{D32CFA00-F806-4727-8B82-6E886E485B6E}"/>
              </a:ext>
            </a:extLst>
          </p:cNvPr>
          <p:cNvCxnSpPr>
            <a:cxnSpLocks/>
          </p:cNvCxnSpPr>
          <p:nvPr/>
        </p:nvCxnSpPr>
        <p:spPr>
          <a:xfrm flipH="1">
            <a:off x="4182036" y="5916706"/>
            <a:ext cx="3509683" cy="0"/>
          </a:xfrm>
          <a:prstGeom prst="straightConnector1">
            <a:avLst/>
          </a:prstGeom>
          <a:ln w="762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A72BD752-E2F6-4FFB-9018-C049B0304171}"/>
              </a:ext>
            </a:extLst>
          </p:cNvPr>
          <p:cNvSpPr/>
          <p:nvPr/>
        </p:nvSpPr>
        <p:spPr>
          <a:xfrm>
            <a:off x="11244868" y="5871901"/>
            <a:ext cx="58541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28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52</a:t>
            </a:r>
            <a:endParaRPr lang="ar-SA" sz="2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8178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762CC4A6-A239-4887-9B5F-E6F23ABFE4E0}"/>
              </a:ext>
            </a:extLst>
          </p:cNvPr>
          <p:cNvSpPr/>
          <p:nvPr/>
        </p:nvSpPr>
        <p:spPr>
          <a:xfrm>
            <a:off x="11244868" y="5871901"/>
            <a:ext cx="58541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28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53</a:t>
            </a:r>
            <a:endParaRPr lang="ar-SA" sz="2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FCCEE01D-32B2-4508-933F-9E6BF01D34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10" t="26851" r="12316" b="22732"/>
          <a:stretch/>
        </p:blipFill>
        <p:spPr>
          <a:xfrm>
            <a:off x="726142" y="1842247"/>
            <a:ext cx="9964270" cy="4262717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5B0B64D4-773D-4D9B-824B-1B529B890C96}"/>
              </a:ext>
            </a:extLst>
          </p:cNvPr>
          <p:cNvSpPr/>
          <p:nvPr/>
        </p:nvSpPr>
        <p:spPr>
          <a:xfrm>
            <a:off x="8821271" y="914400"/>
            <a:ext cx="2423597" cy="64545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AE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cs typeface="Akhbar MT" pitchFamily="2" charset="-78"/>
              </a:rPr>
              <a:t>نَشاط إِثْرائي:</a:t>
            </a:r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381909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>
            <a:extLst>
              <a:ext uri="{FF2B5EF4-FFF2-40B4-BE49-F238E27FC236}">
                <a16:creationId xmlns:a16="http://schemas.microsoft.com/office/drawing/2014/main" id="{AD84E656-2789-4AD8-81D2-86407373BC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1524" t="42213" r="23573"/>
          <a:stretch/>
        </p:blipFill>
        <p:spPr>
          <a:xfrm>
            <a:off x="3289870" y="3184320"/>
            <a:ext cx="4577033" cy="2454554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8D9E708E-4C4C-46A8-B4A1-7B90E11F6A9D}"/>
              </a:ext>
            </a:extLst>
          </p:cNvPr>
          <p:cNvSpPr/>
          <p:nvPr/>
        </p:nvSpPr>
        <p:spPr>
          <a:xfrm>
            <a:off x="11244868" y="5871901"/>
            <a:ext cx="58541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28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54</a:t>
            </a:r>
            <a:endParaRPr lang="ar-SA" sz="2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A5C04F8D-1722-490A-B069-E1E4EB37CD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397" t="15473" r="14302" b="53335"/>
          <a:stretch/>
        </p:blipFill>
        <p:spPr>
          <a:xfrm>
            <a:off x="9708775" y="578224"/>
            <a:ext cx="2353237" cy="2138082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380FBA01-C58A-4FFA-863A-7FE7FB635E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3015" t="36072" r="34926" b="54119"/>
          <a:stretch/>
        </p:blipFill>
        <p:spPr>
          <a:xfrm>
            <a:off x="4074460" y="577109"/>
            <a:ext cx="2689412" cy="672353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88D5962-2271-4242-B773-20E5A42AF28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19522" t="47057" r="13529" b="39603"/>
          <a:stretch/>
        </p:blipFill>
        <p:spPr>
          <a:xfrm>
            <a:off x="524435" y="1248346"/>
            <a:ext cx="9533964" cy="146796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77AD3405-D5CD-43E7-B05D-E821C6ACCDE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7447" b="68480"/>
          <a:stretch/>
        </p:blipFill>
        <p:spPr>
          <a:xfrm>
            <a:off x="8507256" y="2603464"/>
            <a:ext cx="1551143" cy="1143535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E9382D32-D57E-4647-9C67-66286A5CE90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8861" r="12166" b="70865"/>
          <a:stretch/>
        </p:blipFill>
        <p:spPr>
          <a:xfrm>
            <a:off x="7100047" y="2621641"/>
            <a:ext cx="1551143" cy="1022512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3147DEC7-ED6F-4D47-85E7-7FB2AE0D0EC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3123" t="-1887" r="30814" b="72080"/>
          <a:stretch/>
        </p:blipFill>
        <p:spPr>
          <a:xfrm>
            <a:off x="5524375" y="2473723"/>
            <a:ext cx="1519518" cy="1062853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F46DD3B6-64FD-4781-BF4B-07E84EBFEFF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4518" r="50655" b="70194"/>
          <a:stretch/>
        </p:blipFill>
        <p:spPr>
          <a:xfrm>
            <a:off x="3716421" y="2603464"/>
            <a:ext cx="1500737" cy="1022512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60D6DDE7-FB8D-4084-8ECE-E02FE275DF0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8501" r="64693" b="62519"/>
          <a:stretch/>
        </p:blipFill>
        <p:spPr>
          <a:xfrm>
            <a:off x="2253058" y="2603464"/>
            <a:ext cx="1373968" cy="1303517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8FBB0734-9523-45A0-ACE1-12F315FB030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80200" b="65499"/>
          <a:stretch/>
        </p:blipFill>
        <p:spPr>
          <a:xfrm>
            <a:off x="436497" y="2621641"/>
            <a:ext cx="1763432" cy="1125358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9BD4AB6E-7BEA-4351-8307-FA70B1B9821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0177" r="45896" b="50000"/>
          <a:stretch/>
        </p:blipFill>
        <p:spPr>
          <a:xfrm>
            <a:off x="5177116" y="1354063"/>
            <a:ext cx="345195" cy="2271913"/>
          </a:xfrm>
          <a:prstGeom prst="rect">
            <a:avLst/>
          </a:prstGeom>
        </p:spPr>
      </p:pic>
      <p:sp>
        <p:nvSpPr>
          <p:cNvPr id="17" name="مستطيل 16">
            <a:extLst>
              <a:ext uri="{FF2B5EF4-FFF2-40B4-BE49-F238E27FC236}">
                <a16:creationId xmlns:a16="http://schemas.microsoft.com/office/drawing/2014/main" id="{10A99E06-092A-43D8-AD74-090ED450E9A8}"/>
              </a:ext>
            </a:extLst>
          </p:cNvPr>
          <p:cNvSpPr/>
          <p:nvPr/>
        </p:nvSpPr>
        <p:spPr>
          <a:xfrm>
            <a:off x="2837931" y="3849498"/>
            <a:ext cx="1578189" cy="6552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0FD4A26F-88A7-489A-94B7-EAF3680A48A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5294" t="77732" r="39670" b="14277"/>
          <a:stretch/>
        </p:blipFill>
        <p:spPr>
          <a:xfrm>
            <a:off x="3627025" y="5638873"/>
            <a:ext cx="3327472" cy="923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256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A60E62EE-D8AC-4853-952C-12C8E8021E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743" t="25871" r="14301" b="25674"/>
          <a:stretch/>
        </p:blipFill>
        <p:spPr>
          <a:xfrm>
            <a:off x="7530353" y="813547"/>
            <a:ext cx="4383741" cy="3321423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6A0A97C8-C92E-4C95-9AA1-75429C0EE2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173" t="28617" r="16213" b="20574"/>
          <a:stretch/>
        </p:blipFill>
        <p:spPr>
          <a:xfrm>
            <a:off x="820271" y="1788461"/>
            <a:ext cx="8487334" cy="3482788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D4092D97-0742-4DC7-AE4D-BC2D3B9794F8}"/>
              </a:ext>
            </a:extLst>
          </p:cNvPr>
          <p:cNvSpPr/>
          <p:nvPr/>
        </p:nvSpPr>
        <p:spPr>
          <a:xfrm>
            <a:off x="4884201" y="168089"/>
            <a:ext cx="2423597" cy="64545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AE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cs typeface="Akhbar MT" pitchFamily="2" charset="-78"/>
              </a:rPr>
              <a:t>نَشاط إِثْرائي:</a:t>
            </a:r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  <a:cs typeface="Akhbar MT" pitchFamily="2" charset="-78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16126BA2-F4AB-45D6-86F2-E012182312F8}"/>
              </a:ext>
            </a:extLst>
          </p:cNvPr>
          <p:cNvSpPr/>
          <p:nvPr/>
        </p:nvSpPr>
        <p:spPr>
          <a:xfrm>
            <a:off x="11244868" y="5871901"/>
            <a:ext cx="58541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28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54</a:t>
            </a:r>
            <a:endParaRPr lang="ar-SA" sz="2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463521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A2DC574B-66A0-4CBA-B53C-95C87D3403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260" t="23517" r="16618" b="25086"/>
          <a:stretch/>
        </p:blipFill>
        <p:spPr>
          <a:xfrm>
            <a:off x="5768787" y="954741"/>
            <a:ext cx="5476081" cy="4262718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DBA3D68D-5C4E-4B22-9B32-832491A50202}"/>
              </a:ext>
            </a:extLst>
          </p:cNvPr>
          <p:cNvSpPr/>
          <p:nvPr/>
        </p:nvSpPr>
        <p:spPr>
          <a:xfrm>
            <a:off x="11244868" y="5871901"/>
            <a:ext cx="58541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28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54</a:t>
            </a:r>
            <a:endParaRPr lang="ar-SA" sz="2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11C29F5D-E883-46F0-8AA1-AE92B41427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5084"/>
          <a:stretch/>
        </p:blipFill>
        <p:spPr>
          <a:xfrm>
            <a:off x="947132" y="954741"/>
            <a:ext cx="4553793" cy="4261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031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68668263-C666-406B-86AE-F6C497C0C1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066" t="23320" r="31508" b="65302"/>
          <a:stretch/>
        </p:blipFill>
        <p:spPr>
          <a:xfrm>
            <a:off x="3186953" y="0"/>
            <a:ext cx="5244353" cy="1304366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0FA5AD8D-7D31-48B2-A817-82AD11C346B8}"/>
              </a:ext>
            </a:extLst>
          </p:cNvPr>
          <p:cNvSpPr/>
          <p:nvPr/>
        </p:nvSpPr>
        <p:spPr>
          <a:xfrm>
            <a:off x="11244868" y="5871901"/>
            <a:ext cx="58541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28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55</a:t>
            </a:r>
            <a:endParaRPr lang="ar-SA" sz="2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78D9C532-77EC-4892-9E56-A9FBB103A4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879" t="17435" r="15625" b="72168"/>
          <a:stretch/>
        </p:blipFill>
        <p:spPr>
          <a:xfrm>
            <a:off x="9520517" y="914399"/>
            <a:ext cx="2498912" cy="7126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BF32B55-621C-438B-B0EE-6785C232FE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011" t="28029" r="15956" b="15891"/>
          <a:stretch/>
        </p:blipFill>
        <p:spPr>
          <a:xfrm>
            <a:off x="3786232" y="1126193"/>
            <a:ext cx="5734285" cy="3494842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72256732-1B2D-4F6E-B797-3AECC315D2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977" t="55493" r="16949" b="20533"/>
          <a:stretch/>
        </p:blipFill>
        <p:spPr>
          <a:xfrm>
            <a:off x="2326340" y="4621035"/>
            <a:ext cx="7933765" cy="16433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797371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D05ABF64-1250-4831-AB3D-FC0780047D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34412" t="22144" r="11875" b="62861"/>
          <a:stretch/>
        </p:blipFill>
        <p:spPr>
          <a:xfrm>
            <a:off x="5150222" y="612679"/>
            <a:ext cx="6790765" cy="1027863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266BEC8B-33E1-4567-B330-C9E630C6E3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3345" t="36159" r="12942" b="55994"/>
          <a:stretch/>
        </p:blipFill>
        <p:spPr>
          <a:xfrm>
            <a:off x="3644153" y="1608814"/>
            <a:ext cx="8202705" cy="8875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DDABC951-527F-498D-8B79-2826D51F5C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66978" t="45447" r="205" b="36370"/>
          <a:stretch/>
        </p:blipFill>
        <p:spPr>
          <a:xfrm>
            <a:off x="6993851" y="2401137"/>
            <a:ext cx="3103506" cy="1027863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CDBB39A-CC40-4DEA-90F4-E0913A4180C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39457" t="45681" r="31996" b="35516"/>
          <a:stretch/>
        </p:blipFill>
        <p:spPr>
          <a:xfrm>
            <a:off x="4343401" y="2401137"/>
            <a:ext cx="2803708" cy="1091319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5F10F33A-4B9A-4115-AB11-A1F95A519E0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10089" t="45682" r="61570" b="34274"/>
          <a:stretch/>
        </p:blipFill>
        <p:spPr>
          <a:xfrm>
            <a:off x="1463066" y="2401138"/>
            <a:ext cx="2803707" cy="1154774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C3B0DCE5-412D-4CE5-83A1-90081D3C6F99}"/>
              </a:ext>
            </a:extLst>
          </p:cNvPr>
          <p:cNvSpPr/>
          <p:nvPr/>
        </p:nvSpPr>
        <p:spPr>
          <a:xfrm>
            <a:off x="1324539" y="2528049"/>
            <a:ext cx="2942234" cy="964407"/>
          </a:xfrm>
          <a:custGeom>
            <a:avLst/>
            <a:gdLst>
              <a:gd name="connsiteX0" fmla="*/ 0 w 2942234"/>
              <a:gd name="connsiteY0" fmla="*/ 0 h 964407"/>
              <a:gd name="connsiteX1" fmla="*/ 647291 w 2942234"/>
              <a:gd name="connsiteY1" fmla="*/ 0 h 964407"/>
              <a:gd name="connsiteX2" fmla="*/ 1294583 w 2942234"/>
              <a:gd name="connsiteY2" fmla="*/ 0 h 964407"/>
              <a:gd name="connsiteX3" fmla="*/ 1794763 w 2942234"/>
              <a:gd name="connsiteY3" fmla="*/ 0 h 964407"/>
              <a:gd name="connsiteX4" fmla="*/ 2442054 w 2942234"/>
              <a:gd name="connsiteY4" fmla="*/ 0 h 964407"/>
              <a:gd name="connsiteX5" fmla="*/ 2942234 w 2942234"/>
              <a:gd name="connsiteY5" fmla="*/ 0 h 964407"/>
              <a:gd name="connsiteX6" fmla="*/ 2942234 w 2942234"/>
              <a:gd name="connsiteY6" fmla="*/ 472559 h 964407"/>
              <a:gd name="connsiteX7" fmla="*/ 2942234 w 2942234"/>
              <a:gd name="connsiteY7" fmla="*/ 964407 h 964407"/>
              <a:gd name="connsiteX8" fmla="*/ 2412632 w 2942234"/>
              <a:gd name="connsiteY8" fmla="*/ 964407 h 964407"/>
              <a:gd name="connsiteX9" fmla="*/ 1883030 w 2942234"/>
              <a:gd name="connsiteY9" fmla="*/ 964407 h 964407"/>
              <a:gd name="connsiteX10" fmla="*/ 1294583 w 2942234"/>
              <a:gd name="connsiteY10" fmla="*/ 964407 h 964407"/>
              <a:gd name="connsiteX11" fmla="*/ 735559 w 2942234"/>
              <a:gd name="connsiteY11" fmla="*/ 964407 h 964407"/>
              <a:gd name="connsiteX12" fmla="*/ 0 w 2942234"/>
              <a:gd name="connsiteY12" fmla="*/ 964407 h 964407"/>
              <a:gd name="connsiteX13" fmla="*/ 0 w 2942234"/>
              <a:gd name="connsiteY13" fmla="*/ 501492 h 964407"/>
              <a:gd name="connsiteX14" fmla="*/ 0 w 2942234"/>
              <a:gd name="connsiteY14" fmla="*/ 0 h 964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42234" h="964407" extrusionOk="0">
                <a:moveTo>
                  <a:pt x="0" y="0"/>
                </a:moveTo>
                <a:cubicBezTo>
                  <a:pt x="252273" y="-74758"/>
                  <a:pt x="372785" y="68443"/>
                  <a:pt x="647291" y="0"/>
                </a:cubicBezTo>
                <a:cubicBezTo>
                  <a:pt x="921797" y="-68443"/>
                  <a:pt x="1158369" y="11008"/>
                  <a:pt x="1294583" y="0"/>
                </a:cubicBezTo>
                <a:cubicBezTo>
                  <a:pt x="1430797" y="-11008"/>
                  <a:pt x="1655502" y="36613"/>
                  <a:pt x="1794763" y="0"/>
                </a:cubicBezTo>
                <a:cubicBezTo>
                  <a:pt x="1934024" y="-36613"/>
                  <a:pt x="2216634" y="54138"/>
                  <a:pt x="2442054" y="0"/>
                </a:cubicBezTo>
                <a:cubicBezTo>
                  <a:pt x="2667474" y="-54138"/>
                  <a:pt x="2790362" y="11159"/>
                  <a:pt x="2942234" y="0"/>
                </a:cubicBezTo>
                <a:cubicBezTo>
                  <a:pt x="2989508" y="130250"/>
                  <a:pt x="2922974" y="369295"/>
                  <a:pt x="2942234" y="472559"/>
                </a:cubicBezTo>
                <a:cubicBezTo>
                  <a:pt x="2961494" y="575823"/>
                  <a:pt x="2902013" y="851987"/>
                  <a:pt x="2942234" y="964407"/>
                </a:cubicBezTo>
                <a:cubicBezTo>
                  <a:pt x="2698192" y="990663"/>
                  <a:pt x="2667301" y="943153"/>
                  <a:pt x="2412632" y="964407"/>
                </a:cubicBezTo>
                <a:cubicBezTo>
                  <a:pt x="2157963" y="985661"/>
                  <a:pt x="2106824" y="931648"/>
                  <a:pt x="1883030" y="964407"/>
                </a:cubicBezTo>
                <a:cubicBezTo>
                  <a:pt x="1659236" y="997166"/>
                  <a:pt x="1511644" y="958708"/>
                  <a:pt x="1294583" y="964407"/>
                </a:cubicBezTo>
                <a:cubicBezTo>
                  <a:pt x="1077522" y="970106"/>
                  <a:pt x="974384" y="919760"/>
                  <a:pt x="735559" y="964407"/>
                </a:cubicBezTo>
                <a:cubicBezTo>
                  <a:pt x="496734" y="1009054"/>
                  <a:pt x="155303" y="957215"/>
                  <a:pt x="0" y="964407"/>
                </a:cubicBezTo>
                <a:cubicBezTo>
                  <a:pt x="-9118" y="738361"/>
                  <a:pt x="30721" y="647576"/>
                  <a:pt x="0" y="501492"/>
                </a:cubicBezTo>
                <a:cubicBezTo>
                  <a:pt x="-30721" y="355408"/>
                  <a:pt x="59833" y="181693"/>
                  <a:pt x="0" y="0"/>
                </a:cubicBezTo>
                <a:close/>
              </a:path>
            </a:pathLst>
          </a:custGeom>
          <a:noFill/>
          <a:ln w="57150">
            <a:extLst>
              <a:ext uri="{C807C97D-BFC1-408E-A445-0C87EB9F89A2}">
                <ask:lineSketchStyleProps xmlns:ask="http://schemas.microsoft.com/office/drawing/2018/sketchyshapes" sd="362605576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EA6872BB-C8E5-4CB5-88CC-3855FB522E1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0216" t="63944" b="20193"/>
          <a:stretch/>
        </p:blipFill>
        <p:spPr>
          <a:xfrm>
            <a:off x="5964814" y="3745841"/>
            <a:ext cx="6227186" cy="8875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CAD6FFBE-932F-4C95-A760-427358F1865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68904" t="79154" r="2570" b="2113"/>
          <a:stretch/>
        </p:blipFill>
        <p:spPr>
          <a:xfrm>
            <a:off x="7147109" y="4779989"/>
            <a:ext cx="3383842" cy="1102879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E3AC7838-107E-476F-A116-5860100FF3D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39458" t="79382" r="31585" b="3186"/>
          <a:stretch/>
        </p:blipFill>
        <p:spPr>
          <a:xfrm>
            <a:off x="3939988" y="4827244"/>
            <a:ext cx="3207121" cy="1008367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201C0C64-15B5-4195-8830-886C6DB216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9679" t="80898" r="61158" b="753"/>
          <a:stretch/>
        </p:blipFill>
        <p:spPr>
          <a:xfrm>
            <a:off x="865311" y="4931570"/>
            <a:ext cx="2942233" cy="1102879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1934966E-1967-4D38-A12A-61477E785E15}"/>
              </a:ext>
            </a:extLst>
          </p:cNvPr>
          <p:cNvSpPr/>
          <p:nvPr/>
        </p:nvSpPr>
        <p:spPr>
          <a:xfrm>
            <a:off x="865310" y="4995026"/>
            <a:ext cx="2942234" cy="964407"/>
          </a:xfrm>
          <a:custGeom>
            <a:avLst/>
            <a:gdLst>
              <a:gd name="connsiteX0" fmla="*/ 0 w 2942234"/>
              <a:gd name="connsiteY0" fmla="*/ 0 h 964407"/>
              <a:gd name="connsiteX1" fmla="*/ 647291 w 2942234"/>
              <a:gd name="connsiteY1" fmla="*/ 0 h 964407"/>
              <a:gd name="connsiteX2" fmla="*/ 1294583 w 2942234"/>
              <a:gd name="connsiteY2" fmla="*/ 0 h 964407"/>
              <a:gd name="connsiteX3" fmla="*/ 1794763 w 2942234"/>
              <a:gd name="connsiteY3" fmla="*/ 0 h 964407"/>
              <a:gd name="connsiteX4" fmla="*/ 2442054 w 2942234"/>
              <a:gd name="connsiteY4" fmla="*/ 0 h 964407"/>
              <a:gd name="connsiteX5" fmla="*/ 2942234 w 2942234"/>
              <a:gd name="connsiteY5" fmla="*/ 0 h 964407"/>
              <a:gd name="connsiteX6" fmla="*/ 2942234 w 2942234"/>
              <a:gd name="connsiteY6" fmla="*/ 472559 h 964407"/>
              <a:gd name="connsiteX7" fmla="*/ 2942234 w 2942234"/>
              <a:gd name="connsiteY7" fmla="*/ 964407 h 964407"/>
              <a:gd name="connsiteX8" fmla="*/ 2412632 w 2942234"/>
              <a:gd name="connsiteY8" fmla="*/ 964407 h 964407"/>
              <a:gd name="connsiteX9" fmla="*/ 1883030 w 2942234"/>
              <a:gd name="connsiteY9" fmla="*/ 964407 h 964407"/>
              <a:gd name="connsiteX10" fmla="*/ 1294583 w 2942234"/>
              <a:gd name="connsiteY10" fmla="*/ 964407 h 964407"/>
              <a:gd name="connsiteX11" fmla="*/ 735559 w 2942234"/>
              <a:gd name="connsiteY11" fmla="*/ 964407 h 964407"/>
              <a:gd name="connsiteX12" fmla="*/ 0 w 2942234"/>
              <a:gd name="connsiteY12" fmla="*/ 964407 h 964407"/>
              <a:gd name="connsiteX13" fmla="*/ 0 w 2942234"/>
              <a:gd name="connsiteY13" fmla="*/ 501492 h 964407"/>
              <a:gd name="connsiteX14" fmla="*/ 0 w 2942234"/>
              <a:gd name="connsiteY14" fmla="*/ 0 h 964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42234" h="964407" extrusionOk="0">
                <a:moveTo>
                  <a:pt x="0" y="0"/>
                </a:moveTo>
                <a:cubicBezTo>
                  <a:pt x="252273" y="-74758"/>
                  <a:pt x="372785" y="68443"/>
                  <a:pt x="647291" y="0"/>
                </a:cubicBezTo>
                <a:cubicBezTo>
                  <a:pt x="921797" y="-68443"/>
                  <a:pt x="1158369" y="11008"/>
                  <a:pt x="1294583" y="0"/>
                </a:cubicBezTo>
                <a:cubicBezTo>
                  <a:pt x="1430797" y="-11008"/>
                  <a:pt x="1655502" y="36613"/>
                  <a:pt x="1794763" y="0"/>
                </a:cubicBezTo>
                <a:cubicBezTo>
                  <a:pt x="1934024" y="-36613"/>
                  <a:pt x="2216634" y="54138"/>
                  <a:pt x="2442054" y="0"/>
                </a:cubicBezTo>
                <a:cubicBezTo>
                  <a:pt x="2667474" y="-54138"/>
                  <a:pt x="2790362" y="11159"/>
                  <a:pt x="2942234" y="0"/>
                </a:cubicBezTo>
                <a:cubicBezTo>
                  <a:pt x="2989508" y="130250"/>
                  <a:pt x="2922974" y="369295"/>
                  <a:pt x="2942234" y="472559"/>
                </a:cubicBezTo>
                <a:cubicBezTo>
                  <a:pt x="2961494" y="575823"/>
                  <a:pt x="2902013" y="851987"/>
                  <a:pt x="2942234" y="964407"/>
                </a:cubicBezTo>
                <a:cubicBezTo>
                  <a:pt x="2698192" y="990663"/>
                  <a:pt x="2667301" y="943153"/>
                  <a:pt x="2412632" y="964407"/>
                </a:cubicBezTo>
                <a:cubicBezTo>
                  <a:pt x="2157963" y="985661"/>
                  <a:pt x="2106824" y="931648"/>
                  <a:pt x="1883030" y="964407"/>
                </a:cubicBezTo>
                <a:cubicBezTo>
                  <a:pt x="1659236" y="997166"/>
                  <a:pt x="1511644" y="958708"/>
                  <a:pt x="1294583" y="964407"/>
                </a:cubicBezTo>
                <a:cubicBezTo>
                  <a:pt x="1077522" y="970106"/>
                  <a:pt x="974384" y="919760"/>
                  <a:pt x="735559" y="964407"/>
                </a:cubicBezTo>
                <a:cubicBezTo>
                  <a:pt x="496734" y="1009054"/>
                  <a:pt x="155303" y="957215"/>
                  <a:pt x="0" y="964407"/>
                </a:cubicBezTo>
                <a:cubicBezTo>
                  <a:pt x="-9118" y="738361"/>
                  <a:pt x="30721" y="647576"/>
                  <a:pt x="0" y="501492"/>
                </a:cubicBezTo>
                <a:cubicBezTo>
                  <a:pt x="-30721" y="355408"/>
                  <a:pt x="59833" y="181693"/>
                  <a:pt x="0" y="0"/>
                </a:cubicBezTo>
                <a:close/>
              </a:path>
            </a:pathLst>
          </a:custGeom>
          <a:noFill/>
          <a:ln w="57150">
            <a:extLst>
              <a:ext uri="{C807C97D-BFC1-408E-A445-0C87EB9F89A2}">
                <ask:lineSketchStyleProps xmlns:ask="http://schemas.microsoft.com/office/drawing/2018/sketchyshapes" sd="362605576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27E4D013-D6D7-4C31-A921-0C8C98E82EBB}"/>
              </a:ext>
            </a:extLst>
          </p:cNvPr>
          <p:cNvSpPr/>
          <p:nvPr/>
        </p:nvSpPr>
        <p:spPr>
          <a:xfrm>
            <a:off x="11244868" y="5871901"/>
            <a:ext cx="58541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28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55</a:t>
            </a:r>
            <a:endParaRPr lang="ar-SA" sz="2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52394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D48A6678-877F-4241-BEF6-E25628F6FE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79" t="16454" r="21029" b="6729"/>
          <a:stretch/>
        </p:blipFill>
        <p:spPr>
          <a:xfrm>
            <a:off x="2232212" y="1828800"/>
            <a:ext cx="6911788" cy="4410636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319F417D-94C9-45F0-ACE2-D46A51AB7C26}"/>
              </a:ext>
            </a:extLst>
          </p:cNvPr>
          <p:cNvSpPr/>
          <p:nvPr/>
        </p:nvSpPr>
        <p:spPr>
          <a:xfrm>
            <a:off x="11262501" y="5871901"/>
            <a:ext cx="55015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56</a:t>
            </a:r>
            <a:endParaRPr lang="ar-SA" sz="2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DD0BB359-C864-448E-B691-FC2D59E94D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684" t="24104" r="14191" b="51570"/>
          <a:stretch/>
        </p:blipFill>
        <p:spPr>
          <a:xfrm>
            <a:off x="5105400" y="565992"/>
            <a:ext cx="7086600" cy="1486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9211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32443CA-787B-4EED-89F0-3401EBCF05E5}"/>
              </a:ext>
            </a:extLst>
          </p:cNvPr>
          <p:cNvSpPr/>
          <p:nvPr/>
        </p:nvSpPr>
        <p:spPr>
          <a:xfrm>
            <a:off x="8498222" y="556753"/>
            <a:ext cx="3002889" cy="42127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ar-AE" sz="2400" dirty="0">
                <a:ln w="0"/>
                <a:highlight>
                  <a:srgbClr val="FFFF00"/>
                </a:highlight>
                <a:cs typeface="Akhbar MT" pitchFamily="2" charset="-78"/>
              </a:rPr>
              <a:t>أَوَلُ مـا نَبْـدَأُ بِهِ هُــوَ  :</a:t>
            </a:r>
            <a:endParaRPr lang="en-US" sz="2400" dirty="0">
              <a:ln w="0"/>
              <a:highlight>
                <a:srgbClr val="FFFF00"/>
              </a:highlight>
              <a:cs typeface="Akhbar MT" pitchFamily="2" charset="-78"/>
            </a:endParaRPr>
          </a:p>
        </p:txBody>
      </p:sp>
      <p:pic>
        <p:nvPicPr>
          <p:cNvPr id="8" name="Picture 2" descr="Image result for رسومصورة يد تدعو الله">
            <a:extLst>
              <a:ext uri="{FF2B5EF4-FFF2-40B4-BE49-F238E27FC236}">
                <a16:creationId xmlns:a16="http://schemas.microsoft.com/office/drawing/2014/main" id="{E49A2DAD-9F3E-4F3C-B8BD-19382D3E5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04" y="1918289"/>
            <a:ext cx="4788409" cy="3793397"/>
          </a:xfrm>
          <a:prstGeom prst="rect">
            <a:avLst/>
          </a:prstGeom>
          <a:noFill/>
          <a:ln w="38100">
            <a:solidFill>
              <a:schemeClr val="accent4">
                <a:lumMod val="50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AC948E5-47B1-4C59-919C-B83FA7A575CD}"/>
              </a:ext>
            </a:extLst>
          </p:cNvPr>
          <p:cNvSpPr/>
          <p:nvPr/>
        </p:nvSpPr>
        <p:spPr>
          <a:xfrm>
            <a:off x="9501956" y="1312353"/>
            <a:ext cx="1703658" cy="6059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ar-AE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الدُّعــاءُ</a:t>
            </a:r>
            <a:endParaRPr lang="en-US" sz="495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cs typeface="Akhbar MT" pitchFamily="2" charset="-78"/>
            </a:endParaRPr>
          </a:p>
        </p:txBody>
      </p:sp>
      <p:sp>
        <p:nvSpPr>
          <p:cNvPr id="11" name="Text Box 41">
            <a:extLst>
              <a:ext uri="{FF2B5EF4-FFF2-40B4-BE49-F238E27FC236}">
                <a16:creationId xmlns:a16="http://schemas.microsoft.com/office/drawing/2014/main" id="{16918882-7EA9-48DD-A5DF-F6262F5641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3966" y="2538041"/>
            <a:ext cx="5499652" cy="2553891"/>
          </a:xfrm>
          <a:prstGeom prst="roundRect">
            <a:avLst/>
          </a:prstGeom>
          <a:ln w="38100">
            <a:solidFill>
              <a:schemeClr val="tx1"/>
            </a:solidFill>
            <a:prstDash val="sysDot"/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 eaLnBrk="1" hangingPunct="1">
              <a:defRPr/>
            </a:pPr>
            <a:r>
              <a:rPr lang="ar-AE" sz="4800" b="1" dirty="0">
                <a:solidFill>
                  <a:schemeClr val="tx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رَبِّ </a:t>
            </a:r>
            <a:r>
              <a:rPr lang="ar-AE" sz="48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اشْرَحْ لي صَدْري </a:t>
            </a:r>
            <a:r>
              <a:rPr lang="ar-AE" sz="4800" b="1" dirty="0">
                <a:solidFill>
                  <a:schemeClr val="tx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وَيَسِّرْ لي </a:t>
            </a:r>
          </a:p>
          <a:p>
            <a:pPr algn="ctr" rtl="1" eaLnBrk="1" hangingPunct="1">
              <a:defRPr/>
            </a:pPr>
            <a:r>
              <a:rPr lang="ar-AE" sz="4800" b="1" dirty="0">
                <a:solidFill>
                  <a:schemeClr val="tx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أَمْري وَ احْلل عُقْدَةً مِنْ لِساني</a:t>
            </a:r>
          </a:p>
          <a:p>
            <a:pPr algn="ctr" rtl="1" eaLnBrk="1" hangingPunct="1">
              <a:defRPr/>
            </a:pPr>
            <a:r>
              <a:rPr lang="ar-AE" sz="4800" b="1" dirty="0">
                <a:solidFill>
                  <a:schemeClr val="tx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يَفْقَهوا قَوْلي.</a:t>
            </a:r>
            <a:endParaRPr lang="ar-AE" sz="3725" b="1" dirty="0">
              <a:solidFill>
                <a:schemeClr val="tx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545784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CE0C3B7B-3956-4065-A60D-71DCBF99FC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1948" t="18809" r="15956" b="57258"/>
          <a:stretch/>
        </p:blipFill>
        <p:spPr>
          <a:xfrm>
            <a:off x="2931459" y="598394"/>
            <a:ext cx="8848165" cy="1203512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ACEEB5C4-7C4A-42F4-B09F-00446B5194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419" t="42938" r="16177" b="43330"/>
          <a:stretch/>
        </p:blipFill>
        <p:spPr>
          <a:xfrm>
            <a:off x="9117106" y="2064124"/>
            <a:ext cx="2487707" cy="941294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2F0C991-4FC0-446C-BB9F-8F2EDD091E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7794" t="15277" r="14742" b="9601"/>
          <a:stretch/>
        </p:blipFill>
        <p:spPr>
          <a:xfrm>
            <a:off x="1492624" y="1801906"/>
            <a:ext cx="8225118" cy="445770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4236963B-67C1-4739-9EC0-07913E01E0D7}"/>
              </a:ext>
            </a:extLst>
          </p:cNvPr>
          <p:cNvSpPr/>
          <p:nvPr/>
        </p:nvSpPr>
        <p:spPr>
          <a:xfrm>
            <a:off x="11262501" y="5871901"/>
            <a:ext cx="55015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57</a:t>
            </a:r>
            <a:endParaRPr lang="ar-SA" sz="2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947294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8630168-5C9D-493C-A2A0-1C6DBFF8EF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00200"/>
            <a:ext cx="9144000" cy="1533679"/>
          </a:xfrm>
          <a:custGeom>
            <a:avLst/>
            <a:gdLst>
              <a:gd name="connsiteX0" fmla="*/ 0 w 9144000"/>
              <a:gd name="connsiteY0" fmla="*/ 0 h 1533679"/>
              <a:gd name="connsiteX1" fmla="*/ 9144000 w 9144000"/>
              <a:gd name="connsiteY1" fmla="*/ 0 h 1533679"/>
              <a:gd name="connsiteX2" fmla="*/ 9144000 w 9144000"/>
              <a:gd name="connsiteY2" fmla="*/ 1533679 h 1533679"/>
              <a:gd name="connsiteX3" fmla="*/ 0 w 9144000"/>
              <a:gd name="connsiteY3" fmla="*/ 1533679 h 1533679"/>
              <a:gd name="connsiteX4" fmla="*/ 0 w 9144000"/>
              <a:gd name="connsiteY4" fmla="*/ 0 h 1533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1533679" fill="none" extrusionOk="0">
                <a:moveTo>
                  <a:pt x="0" y="0"/>
                </a:moveTo>
                <a:cubicBezTo>
                  <a:pt x="1300873" y="166429"/>
                  <a:pt x="8052871" y="88759"/>
                  <a:pt x="9144000" y="0"/>
                </a:cubicBezTo>
                <a:cubicBezTo>
                  <a:pt x="9075258" y="428049"/>
                  <a:pt x="9256225" y="778473"/>
                  <a:pt x="9144000" y="1533679"/>
                </a:cubicBezTo>
                <a:cubicBezTo>
                  <a:pt x="4988398" y="1390052"/>
                  <a:pt x="3222792" y="1687812"/>
                  <a:pt x="0" y="1533679"/>
                </a:cubicBezTo>
                <a:cubicBezTo>
                  <a:pt x="80832" y="1175335"/>
                  <a:pt x="28691" y="690181"/>
                  <a:pt x="0" y="0"/>
                </a:cubicBezTo>
                <a:close/>
              </a:path>
              <a:path w="9144000" h="1533679" stroke="0" extrusionOk="0">
                <a:moveTo>
                  <a:pt x="0" y="0"/>
                </a:moveTo>
                <a:cubicBezTo>
                  <a:pt x="3337586" y="77430"/>
                  <a:pt x="7276878" y="24190"/>
                  <a:pt x="9144000" y="0"/>
                </a:cubicBezTo>
                <a:cubicBezTo>
                  <a:pt x="9280779" y="355825"/>
                  <a:pt x="9265109" y="844363"/>
                  <a:pt x="9144000" y="1533679"/>
                </a:cubicBezTo>
                <a:cubicBezTo>
                  <a:pt x="7979688" y="1653149"/>
                  <a:pt x="1556797" y="1441135"/>
                  <a:pt x="0" y="1533679"/>
                </a:cubicBezTo>
                <a:cubicBezTo>
                  <a:pt x="-119877" y="989175"/>
                  <a:pt x="66083" y="419413"/>
                  <a:pt x="0" y="0"/>
                </a:cubicBezTo>
                <a:close/>
              </a:path>
            </a:pathLst>
          </a:custGeom>
          <a:ln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3809068511">
                  <ask:type>
                    <ask:lineSketchCurved/>
                  </ask:type>
                </ask:lineSketchStyleProps>
              </a:ext>
            </a:extLst>
          </a:ln>
        </p:spPr>
        <p:txBody>
          <a:bodyPr/>
          <a:lstStyle/>
          <a:p>
            <a:r>
              <a:rPr lang="ar-AE" dirty="0">
                <a:cs typeface="Akhbar MT" pitchFamily="2" charset="-78"/>
              </a:rPr>
              <a:t>ماذا تَعلّمت الْيوم؟</a:t>
            </a:r>
            <a:endParaRPr lang="en-US" dirty="0">
              <a:cs typeface="Akhbar MT" pitchFamily="2" charset="-78"/>
            </a:endParaRP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0D3DB781-56C7-47D3-9F9A-78A7039922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21328" y="713325"/>
            <a:ext cx="2694039" cy="510791"/>
          </a:xfrm>
        </p:spPr>
        <p:txBody>
          <a:bodyPr/>
          <a:lstStyle/>
          <a:p>
            <a:r>
              <a:rPr lang="ar-AE" dirty="0">
                <a:highlight>
                  <a:srgbClr val="FF6699"/>
                </a:highlight>
              </a:rPr>
              <a:t>بِطاقة خُروج</a:t>
            </a:r>
            <a:endParaRPr lang="en-US" dirty="0">
              <a:highlight>
                <a:srgbClr val="FF6699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85029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CFFFC5FC-7941-4F2F-892A-303563CD4163}"/>
              </a:ext>
            </a:extLst>
          </p:cNvPr>
          <p:cNvSpPr/>
          <p:nvPr/>
        </p:nvSpPr>
        <p:spPr>
          <a:xfrm>
            <a:off x="2209848" y="5826491"/>
            <a:ext cx="8041245" cy="461665"/>
          </a:xfrm>
          <a:prstGeom prst="rect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Uighur" panose="02000000000000000000" pitchFamily="2" charset="-78"/>
                <a:cs typeface="Akhbar MT" pitchFamily="2" charset="-78"/>
              </a:rPr>
              <a:t>ن</a:t>
            </a:r>
            <a:r>
              <a:rPr lang="ar-AE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Uighur" panose="02000000000000000000" pitchFamily="2" charset="-78"/>
                <a:cs typeface="Akhbar MT" pitchFamily="2" charset="-78"/>
              </a:rPr>
              <a:t>َ</a:t>
            </a:r>
            <a:r>
              <a:rPr lang="ar-S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Uighur" panose="02000000000000000000" pitchFamily="2" charset="-78"/>
                <a:cs typeface="Akhbar MT" pitchFamily="2" charset="-78"/>
              </a:rPr>
              <a:t>س</a:t>
            </a:r>
            <a:r>
              <a:rPr lang="ar-AE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Uighur" panose="02000000000000000000" pitchFamily="2" charset="-78"/>
                <a:cs typeface="Akhbar MT" pitchFamily="2" charset="-78"/>
              </a:rPr>
              <a:t>ْ</a:t>
            </a:r>
            <a:r>
              <a:rPr lang="ar-S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Uighur" panose="02000000000000000000" pitchFamily="2" charset="-78"/>
                <a:cs typeface="Akhbar MT" pitchFamily="2" charset="-78"/>
              </a:rPr>
              <a:t>ت</a:t>
            </a:r>
            <a:r>
              <a:rPr lang="ar-AE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Uighur" panose="02000000000000000000" pitchFamily="2" charset="-78"/>
                <a:cs typeface="Akhbar MT" pitchFamily="2" charset="-78"/>
              </a:rPr>
              <a:t>َ</a:t>
            </a:r>
            <a:r>
              <a:rPr lang="ar-S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Uighur" panose="02000000000000000000" pitchFamily="2" charset="-78"/>
                <a:cs typeface="Akhbar MT" pitchFamily="2" charset="-78"/>
              </a:rPr>
              <a:t>ق</a:t>
            </a:r>
            <a:r>
              <a:rPr lang="ar-AE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Uighur" panose="02000000000000000000" pitchFamily="2" charset="-78"/>
                <a:cs typeface="Akhbar MT" pitchFamily="2" charset="-78"/>
              </a:rPr>
              <a:t>ْ</a:t>
            </a:r>
            <a:r>
              <a:rPr lang="ar-S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Uighur" panose="02000000000000000000" pitchFamily="2" charset="-78"/>
                <a:cs typeface="Akhbar MT" pitchFamily="2" charset="-78"/>
              </a:rPr>
              <a:t>ب</a:t>
            </a:r>
            <a:r>
              <a:rPr lang="ar-AE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Uighur" panose="02000000000000000000" pitchFamily="2" charset="-78"/>
                <a:cs typeface="Akhbar MT" pitchFamily="2" charset="-78"/>
              </a:rPr>
              <a:t>ِ</a:t>
            </a:r>
            <a:r>
              <a:rPr lang="ar-S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Uighur" panose="02000000000000000000" pitchFamily="2" charset="-78"/>
                <a:cs typeface="Akhbar MT" pitchFamily="2" charset="-78"/>
              </a:rPr>
              <a:t>ل يومًا جديدًا وع</a:t>
            </a:r>
            <a:r>
              <a:rPr lang="ar-AE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Uighur" panose="02000000000000000000" pitchFamily="2" charset="-78"/>
                <a:cs typeface="Akhbar MT" pitchFamily="2" charset="-78"/>
              </a:rPr>
              <a:t>َ</a:t>
            </a:r>
            <a:r>
              <a:rPr lang="ar-SA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Uighur" panose="02000000000000000000" pitchFamily="2" charset="-78"/>
                <a:cs typeface="Akhbar MT" pitchFamily="2" charset="-78"/>
              </a:rPr>
              <a:t>لى</a:t>
            </a:r>
            <a:r>
              <a:rPr lang="ar-S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Uighur" panose="02000000000000000000" pitchFamily="2" charset="-78"/>
                <a:cs typeface="Akhbar MT" pitchFamily="2" charset="-78"/>
              </a:rPr>
              <a:t> ص</a:t>
            </a:r>
            <a:r>
              <a:rPr lang="ar-AE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Uighur" panose="02000000000000000000" pitchFamily="2" charset="-78"/>
                <a:cs typeface="Akhbar MT" pitchFamily="2" charset="-78"/>
              </a:rPr>
              <a:t>َ</a:t>
            </a:r>
            <a:r>
              <a:rPr lang="ar-S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Uighur" panose="02000000000000000000" pitchFamily="2" charset="-78"/>
                <a:cs typeface="Akhbar MT" pitchFamily="2" charset="-78"/>
              </a:rPr>
              <a:t>ر</a:t>
            </a:r>
            <a:r>
              <a:rPr lang="ar-AE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Uighur" panose="02000000000000000000" pitchFamily="2" charset="-78"/>
                <a:cs typeface="Akhbar MT" pitchFamily="2" charset="-78"/>
              </a:rPr>
              <a:t>ْ</a:t>
            </a:r>
            <a:r>
              <a:rPr lang="ar-S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Uighur" panose="02000000000000000000" pitchFamily="2" charset="-78"/>
                <a:cs typeface="Akhbar MT" pitchFamily="2" charset="-78"/>
              </a:rPr>
              <a:t>ح</a:t>
            </a:r>
            <a:r>
              <a:rPr lang="ar-AE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Uighur" panose="02000000000000000000" pitchFamily="2" charset="-78"/>
                <a:cs typeface="Akhbar MT" pitchFamily="2" charset="-78"/>
              </a:rPr>
              <a:t>ْ</a:t>
            </a:r>
            <a:r>
              <a:rPr lang="ar-S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Uighur" panose="02000000000000000000" pitchFamily="2" charset="-78"/>
                <a:cs typeface="Akhbar MT" pitchFamily="2" charset="-78"/>
              </a:rPr>
              <a:t> ال</a:t>
            </a:r>
            <a:r>
              <a:rPr lang="ar-AE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Uighur" panose="02000000000000000000" pitchFamily="2" charset="-78"/>
                <a:cs typeface="Akhbar MT" pitchFamily="2" charset="-78"/>
              </a:rPr>
              <a:t>ْ</a:t>
            </a:r>
            <a:r>
              <a:rPr lang="ar-S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Uighur" panose="02000000000000000000" pitchFamily="2" charset="-78"/>
                <a:cs typeface="Akhbar MT" pitchFamily="2" charset="-78"/>
              </a:rPr>
              <a:t>ع</a:t>
            </a:r>
            <a:r>
              <a:rPr lang="ar-AE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Uighur" panose="02000000000000000000" pitchFamily="2" charset="-78"/>
                <a:cs typeface="Akhbar MT" pitchFamily="2" charset="-78"/>
              </a:rPr>
              <a:t>ِ</a:t>
            </a:r>
            <a:r>
              <a:rPr lang="ar-S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Uighur" panose="02000000000000000000" pitchFamily="2" charset="-78"/>
                <a:cs typeface="Akhbar MT" pitchFamily="2" charset="-78"/>
              </a:rPr>
              <a:t>لم</a:t>
            </a:r>
            <a:r>
              <a:rPr lang="ar-AE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Uighur" panose="02000000000000000000" pitchFamily="2" charset="-78"/>
                <a:cs typeface="Akhbar MT" pitchFamily="2" charset="-78"/>
              </a:rPr>
              <a:t>ِ</a:t>
            </a:r>
            <a:r>
              <a:rPr lang="ar-S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Uighur" panose="02000000000000000000" pitchFamily="2" charset="-78"/>
                <a:cs typeface="Akhbar MT" pitchFamily="2" charset="-78"/>
              </a:rPr>
              <a:t> وال</a:t>
            </a:r>
            <a:r>
              <a:rPr lang="ar-AE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Uighur" panose="02000000000000000000" pitchFamily="2" charset="-78"/>
                <a:cs typeface="Akhbar MT" pitchFamily="2" charset="-78"/>
              </a:rPr>
              <a:t>ْ</a:t>
            </a:r>
            <a:r>
              <a:rPr lang="ar-S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Uighur" panose="02000000000000000000" pitchFamily="2" charset="-78"/>
                <a:cs typeface="Akhbar MT" pitchFamily="2" charset="-78"/>
              </a:rPr>
              <a:t>م</a:t>
            </a:r>
            <a:r>
              <a:rPr lang="ar-AE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Uighur" panose="02000000000000000000" pitchFamily="2" charset="-78"/>
                <a:cs typeface="Akhbar MT" pitchFamily="2" charset="-78"/>
              </a:rPr>
              <a:t>َ</a:t>
            </a:r>
            <a:r>
              <a:rPr lang="ar-S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Uighur" panose="02000000000000000000" pitchFamily="2" charset="-78"/>
                <a:cs typeface="Akhbar MT" pitchFamily="2" charset="-78"/>
              </a:rPr>
              <a:t>ع</a:t>
            </a:r>
            <a:r>
              <a:rPr lang="ar-AE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Uighur" panose="02000000000000000000" pitchFamily="2" charset="-78"/>
                <a:cs typeface="Akhbar MT" pitchFamily="2" charset="-78"/>
              </a:rPr>
              <a:t>ْ</a:t>
            </a:r>
            <a:r>
              <a:rPr lang="ar-S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Uighur" panose="02000000000000000000" pitchFamily="2" charset="-78"/>
                <a:cs typeface="Akhbar MT" pitchFamily="2" charset="-78"/>
              </a:rPr>
              <a:t>ر</a:t>
            </a:r>
            <a:r>
              <a:rPr lang="ar-AE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Uighur" panose="02000000000000000000" pitchFamily="2" charset="-78"/>
                <a:cs typeface="Akhbar MT" pitchFamily="2" charset="-78"/>
              </a:rPr>
              <a:t>ِ</a:t>
            </a:r>
            <a:r>
              <a:rPr lang="ar-SA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Uighur" panose="02000000000000000000" pitchFamily="2" charset="-78"/>
                <a:cs typeface="Akhbar MT" pitchFamily="2" charset="-78"/>
              </a:rPr>
              <a:t>فة</a:t>
            </a:r>
            <a:r>
              <a:rPr lang="ar-AE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Uighur" panose="02000000000000000000" pitchFamily="2" charset="-78"/>
                <a:cs typeface="Akhbar MT" pitchFamily="2" charset="-78"/>
              </a:rPr>
              <a:t>ِ</a:t>
            </a:r>
            <a:r>
              <a:rPr lang="ar-S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Uighur" panose="02000000000000000000" pitchFamily="2" charset="-78"/>
                <a:cs typeface="Akhbar MT" pitchFamily="2" charset="-78"/>
              </a:rPr>
              <a:t> ن</a:t>
            </a:r>
            <a:r>
              <a:rPr lang="ar-AE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Uighur" panose="02000000000000000000" pitchFamily="2" charset="-78"/>
                <a:cs typeface="Akhbar MT" pitchFamily="2" charset="-78"/>
              </a:rPr>
              <a:t>ُ</a:t>
            </a:r>
            <a:r>
              <a:rPr lang="ar-S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Uighur" panose="02000000000000000000" pitchFamily="2" charset="-78"/>
                <a:cs typeface="Akhbar MT" pitchFamily="2" charset="-78"/>
              </a:rPr>
              <a:t>ك</a:t>
            </a:r>
            <a:r>
              <a:rPr lang="ar-AE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Uighur" panose="02000000000000000000" pitchFamily="2" charset="-78"/>
                <a:cs typeface="Akhbar MT" pitchFamily="2" charset="-78"/>
              </a:rPr>
              <a:t>ْ</a:t>
            </a:r>
            <a:r>
              <a:rPr lang="ar-S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Uighur" panose="02000000000000000000" pitchFamily="2" charset="-78"/>
                <a:cs typeface="Akhbar MT" pitchFamily="2" charset="-78"/>
              </a:rPr>
              <a:t>م</a:t>
            </a:r>
            <a:r>
              <a:rPr lang="ar-AE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Uighur" panose="02000000000000000000" pitchFamily="2" charset="-78"/>
                <a:cs typeface="Akhbar MT" pitchFamily="2" charset="-78"/>
              </a:rPr>
              <a:t>ِ</a:t>
            </a:r>
            <a:r>
              <a:rPr lang="ar-S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Uighur" panose="02000000000000000000" pitchFamily="2" charset="-78"/>
                <a:cs typeface="Akhbar MT" pitchFamily="2" charset="-78"/>
              </a:rPr>
              <a:t>ل</a:t>
            </a:r>
            <a:r>
              <a:rPr lang="ar-AE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Uighur" panose="02000000000000000000" pitchFamily="2" charset="-78"/>
                <a:cs typeface="Akhbar MT" pitchFamily="2" charset="-78"/>
              </a:rPr>
              <a:t>ُ</a:t>
            </a:r>
            <a:r>
              <a:rPr lang="ar-S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Uighur" panose="02000000000000000000" pitchFamily="2" charset="-78"/>
                <a:cs typeface="Akhbar MT" pitchFamily="2" charset="-78"/>
              </a:rPr>
              <a:t> م</a:t>
            </a:r>
            <a:r>
              <a:rPr lang="ar-AE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Uighur" panose="02000000000000000000" pitchFamily="2" charset="-78"/>
                <a:cs typeface="Akhbar MT" pitchFamily="2" charset="-78"/>
              </a:rPr>
              <a:t>َ</a:t>
            </a:r>
            <a:r>
              <a:rPr lang="ar-S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Uighur" panose="02000000000000000000" pitchFamily="2" charset="-78"/>
                <a:cs typeface="Akhbar MT" pitchFamily="2" charset="-78"/>
              </a:rPr>
              <a:t>سير</a:t>
            </a:r>
            <a:r>
              <a:rPr lang="ar-AE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Uighur" panose="02000000000000000000" pitchFamily="2" charset="-78"/>
                <a:cs typeface="Akhbar MT" pitchFamily="2" charset="-78"/>
              </a:rPr>
              <a:t>َ</a:t>
            </a:r>
            <a:r>
              <a:rPr lang="ar-S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Uighur" panose="02000000000000000000" pitchFamily="2" charset="-78"/>
                <a:cs typeface="Akhbar MT" pitchFamily="2" charset="-78"/>
              </a:rPr>
              <a:t>ة</a:t>
            </a:r>
            <a:r>
              <a:rPr lang="ar-AE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Uighur" panose="02000000000000000000" pitchFamily="2" charset="-78"/>
                <a:cs typeface="Akhbar MT" pitchFamily="2" charset="-78"/>
              </a:rPr>
              <a:t>َ</a:t>
            </a:r>
            <a:r>
              <a:rPr lang="ar-S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Uighur" panose="02000000000000000000" pitchFamily="2" charset="-78"/>
                <a:cs typeface="Akhbar MT" pitchFamily="2" charset="-78"/>
              </a:rPr>
              <a:t> ع</a:t>
            </a:r>
            <a:r>
              <a:rPr lang="ar-AE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Uighur" panose="02000000000000000000" pitchFamily="2" charset="-78"/>
                <a:cs typeface="Akhbar MT" pitchFamily="2" charset="-78"/>
              </a:rPr>
              <a:t>ِ</a:t>
            </a:r>
            <a:r>
              <a:rPr lang="ar-S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Uighur" panose="02000000000000000000" pitchFamily="2" charset="-78"/>
                <a:cs typeface="Akhbar MT" pitchFamily="2" charset="-78"/>
              </a:rPr>
              <a:t>ل</a:t>
            </a:r>
            <a:r>
              <a:rPr lang="ar-AE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Uighur" panose="02000000000000000000" pitchFamily="2" charset="-78"/>
                <a:cs typeface="Akhbar MT" pitchFamily="2" charset="-78"/>
              </a:rPr>
              <a:t>ْ</a:t>
            </a:r>
            <a:r>
              <a:rPr lang="ar-S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Uighur" panose="02000000000000000000" pitchFamily="2" charset="-78"/>
                <a:cs typeface="Akhbar MT" pitchFamily="2" charset="-78"/>
              </a:rPr>
              <a:t>م</a:t>
            </a:r>
            <a:r>
              <a:rPr lang="ar-AE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Uighur" panose="02000000000000000000" pitchFamily="2" charset="-78"/>
                <a:cs typeface="Akhbar MT" pitchFamily="2" charset="-78"/>
              </a:rPr>
              <a:t>ِ</a:t>
            </a:r>
            <a:r>
              <a:rPr lang="ar-SA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Uighur" panose="02000000000000000000" pitchFamily="2" charset="-78"/>
                <a:cs typeface="Akhbar MT" pitchFamily="2" charset="-78"/>
              </a:rPr>
              <a:t>نا</a:t>
            </a:r>
            <a:r>
              <a:rPr lang="ar-AE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Uighur" panose="02000000000000000000" pitchFamily="2" charset="-78"/>
                <a:cs typeface="Akhbar MT" pitchFamily="2" charset="-78"/>
              </a:rPr>
              <a:t>.</a:t>
            </a:r>
            <a:endParaRPr lang="ar-SA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icrosoft Uighur" panose="02000000000000000000" pitchFamily="2" charset="-78"/>
              <a:cs typeface="Akhbar MT" pitchFamily="2" charset="-7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AF8C0F-D2EF-4D6B-A3D8-45D10EB49B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099" b="30329"/>
          <a:stretch/>
        </p:blipFill>
        <p:spPr>
          <a:xfrm>
            <a:off x="8216348" y="569844"/>
            <a:ext cx="2934001" cy="242047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C856AD8-05F3-4760-8356-E6E267A3EF31}"/>
              </a:ext>
            </a:extLst>
          </p:cNvPr>
          <p:cNvSpPr/>
          <p:nvPr/>
        </p:nvSpPr>
        <p:spPr>
          <a:xfrm>
            <a:off x="3510109" y="3429000"/>
            <a:ext cx="6143859" cy="19389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crosoft Uighur" panose="02000000000000000000" pitchFamily="2" charset="-78"/>
                <a:cs typeface="(AH) Manal Black" pitchFamily="2" charset="-78"/>
              </a:rPr>
              <a:t>التاريخ:  </a:t>
            </a:r>
            <a:r>
              <a:rPr lang="ar-AE" sz="4000" dirty="0">
                <a:ln w="0"/>
                <a:solidFill>
                  <a:srgbClr val="FF66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crosoft Uighur" panose="02000000000000000000" pitchFamily="2" charset="-78"/>
                <a:cs typeface="(AH) Manal Black" pitchFamily="2" charset="-78"/>
              </a:rPr>
              <a:t>     </a:t>
            </a:r>
            <a:r>
              <a:rPr lang="ar-AE" sz="40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crosoft Uighur" panose="02000000000000000000" pitchFamily="2" charset="-78"/>
                <a:cs typeface="(AH) Manal Black" pitchFamily="2" charset="-78"/>
              </a:rPr>
              <a:t>مِنْ</a:t>
            </a:r>
            <a:r>
              <a:rPr lang="ar-AE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crosoft Uighur" panose="02000000000000000000" pitchFamily="2" charset="-78"/>
                <a:cs typeface="(AH) Manal Black" pitchFamily="2" charset="-78"/>
              </a:rPr>
              <a:t> </a:t>
            </a:r>
            <a:r>
              <a:rPr lang="ar-AE" sz="4000" dirty="0">
                <a:ln w="0"/>
                <a:solidFill>
                  <a:srgbClr val="961A8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crosoft Uighur" panose="02000000000000000000" pitchFamily="2" charset="-78"/>
                <a:cs typeface="(AH) Manal Black" pitchFamily="2" charset="-78"/>
              </a:rPr>
              <a:t>شَهْرِ أكتوبر </a:t>
            </a:r>
            <a:r>
              <a:rPr lang="ar-AE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crosoft Uighur" panose="02000000000000000000" pitchFamily="2" charset="-78"/>
                <a:cs typeface="(AH) Manal Black" pitchFamily="2" charset="-78"/>
              </a:rPr>
              <a:t>2020 م</a:t>
            </a:r>
          </a:p>
          <a:p>
            <a:pPr algn="ctr"/>
            <a:r>
              <a:rPr lang="ar-AE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crosoft Uighur" panose="02000000000000000000" pitchFamily="2" charset="-78"/>
                <a:cs typeface="(AH) Manal Black" pitchFamily="2" charset="-78"/>
              </a:rPr>
              <a:t> </a:t>
            </a:r>
            <a:r>
              <a:rPr lang="ar-AE" sz="40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crosoft Uighur" panose="02000000000000000000" pitchFamily="2" charset="-78"/>
                <a:cs typeface="(AH) Manal Black" pitchFamily="2" charset="-78"/>
              </a:rPr>
              <a:t>الْمُوافِق</a:t>
            </a:r>
            <a:r>
              <a:rPr lang="ar-AE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crosoft Uighur" panose="02000000000000000000" pitchFamily="2" charset="-78"/>
                <a:cs typeface="(AH) Manal Black" pitchFamily="2" charset="-78"/>
              </a:rPr>
              <a:t> </a:t>
            </a:r>
            <a:r>
              <a:rPr lang="ar-AE" sz="40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crosoft Uighur" panose="02000000000000000000" pitchFamily="2" charset="-78"/>
                <a:cs typeface="(AH) Manal Black" pitchFamily="2" charset="-78"/>
              </a:rPr>
              <a:t>:</a:t>
            </a:r>
            <a:r>
              <a:rPr lang="ar-AE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crosoft Uighur" panose="02000000000000000000" pitchFamily="2" charset="-78"/>
                <a:cs typeface="(AH) Manal Black" pitchFamily="2" charset="-78"/>
              </a:rPr>
              <a:t>    من صفرْ 1442 هـ</a:t>
            </a:r>
          </a:p>
          <a:p>
            <a:pPr algn="ctr"/>
            <a:endParaRPr lang="ar-AE" sz="4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icrosoft Uighur" panose="02000000000000000000" pitchFamily="2" charset="-78"/>
              <a:cs typeface="(AH) Manal Black" pitchFamily="2" charset="-78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9F746C04-4C9D-474A-9534-FFCFF9815564}"/>
              </a:ext>
            </a:extLst>
          </p:cNvPr>
          <p:cNvSpPr/>
          <p:nvPr/>
        </p:nvSpPr>
        <p:spPr>
          <a:xfrm>
            <a:off x="5226544" y="2610354"/>
            <a:ext cx="271100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ar-AE" sz="36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crosoft Uighur" panose="02000000000000000000" pitchFamily="2" charset="-78"/>
                <a:cs typeface="(AH) Manal Black" pitchFamily="2" charset="-78"/>
              </a:rPr>
              <a:t>الْيَوْم</a:t>
            </a:r>
            <a:r>
              <a:rPr lang="ar-AE" sz="36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crosoft Uighur" panose="02000000000000000000" pitchFamily="2" charset="-78"/>
                <a:cs typeface="(AH) Manal Black" pitchFamily="2" charset="-78"/>
              </a:rPr>
              <a:t>:</a:t>
            </a:r>
            <a:r>
              <a:rPr lang="ar-AE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crosoft Uighur" panose="02000000000000000000" pitchFamily="2" charset="-78"/>
                <a:cs typeface="(AH) Manal Black" pitchFamily="2" charset="-78"/>
              </a:rPr>
              <a:t>                  .</a:t>
            </a:r>
          </a:p>
        </p:txBody>
      </p:sp>
      <p:pic>
        <p:nvPicPr>
          <p:cNvPr id="9" name="صورة 8" descr="صورة تحتوي على رجل, شخص, يرتدي, قبعة&#10;&#10;تم إنشاء الوصف تلقائياً">
            <a:extLst>
              <a:ext uri="{FF2B5EF4-FFF2-40B4-BE49-F238E27FC236}">
                <a16:creationId xmlns:a16="http://schemas.microsoft.com/office/drawing/2014/main" id="{619F1CCB-6B78-4496-B988-4BE27F1C76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328" y="467612"/>
            <a:ext cx="2294171" cy="2522702"/>
          </a:xfrm>
          <a:prstGeom prst="rect">
            <a:avLst/>
          </a:prstGeom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B377FFDC-BD80-41F1-89DE-54EC8289123F}"/>
              </a:ext>
            </a:extLst>
          </p:cNvPr>
          <p:cNvSpPr/>
          <p:nvPr/>
        </p:nvSpPr>
        <p:spPr>
          <a:xfrm>
            <a:off x="375832" y="1922159"/>
            <a:ext cx="239520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حِصّة التّربية الإسلامية</a:t>
            </a:r>
            <a:endParaRPr lang="ar-SA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338A9EE4-185D-4581-9627-E522AAA2E1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377" t="16353" r="36087" b="19260"/>
          <a:stretch/>
        </p:blipFill>
        <p:spPr>
          <a:xfrm>
            <a:off x="314479" y="2522073"/>
            <a:ext cx="2517913" cy="284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9845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FD712A-6CA7-494F-AA8C-993B676E3AF2}"/>
              </a:ext>
            </a:extLst>
          </p:cNvPr>
          <p:cNvSpPr/>
          <p:nvPr/>
        </p:nvSpPr>
        <p:spPr>
          <a:xfrm>
            <a:off x="3967090" y="371061"/>
            <a:ext cx="3869635" cy="51683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800" dirty="0">
                <a:solidFill>
                  <a:srgbClr val="FF0000"/>
                </a:solidFill>
                <a:highlight>
                  <a:srgbClr val="00FFFF"/>
                </a:highlight>
                <a:cs typeface="(AH) Manal Black" pitchFamily="2" charset="-78"/>
              </a:rPr>
              <a:t>قَوانينُ الحِصَّةِ الدَّرْسِيَّةِ الإلكِترونِية</a:t>
            </a:r>
            <a:endParaRPr lang="en-US" sz="2800" dirty="0">
              <a:solidFill>
                <a:srgbClr val="FF0000"/>
              </a:solidFill>
              <a:highlight>
                <a:srgbClr val="00FFFF"/>
              </a:highlight>
              <a:cs typeface="(AH) Manal Black" pitchFamily="2" charset="-78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C25922D-A87F-4407-AE12-A226DCC67688}"/>
              </a:ext>
            </a:extLst>
          </p:cNvPr>
          <p:cNvSpPr/>
          <p:nvPr/>
        </p:nvSpPr>
        <p:spPr>
          <a:xfrm>
            <a:off x="2142574" y="5791201"/>
            <a:ext cx="918679" cy="524278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0B445253-42E5-426D-8686-9894E06C5E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64786" t="3137" r="1994" b="53740"/>
          <a:stretch/>
        </p:blipFill>
        <p:spPr>
          <a:xfrm>
            <a:off x="7657032" y="1158085"/>
            <a:ext cx="3010969" cy="2385446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8A6FC4A3-006C-4F1A-81F9-7180311F7B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717" t="1084" r="34063" b="52860"/>
          <a:stretch/>
        </p:blipFill>
        <p:spPr>
          <a:xfrm>
            <a:off x="4643359" y="1060174"/>
            <a:ext cx="3140764" cy="2547720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9904489C-701B-4D85-BB83-21223B6F3F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85" t="4017" r="66780" b="53944"/>
          <a:stretch/>
        </p:blipFill>
        <p:spPr>
          <a:xfrm>
            <a:off x="1775621" y="1214624"/>
            <a:ext cx="2867738" cy="2253600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5DFD219B-E583-4202-ACD5-D192465462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322" t="48608" r="2570" b="5336"/>
          <a:stretch/>
        </p:blipFill>
        <p:spPr>
          <a:xfrm>
            <a:off x="7836725" y="3813722"/>
            <a:ext cx="2831277" cy="2664763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C22D35AE-3509-4FCE-AD51-B9D06BBA13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486" t="48607" r="33294" b="5337"/>
          <a:stretch/>
        </p:blipFill>
        <p:spPr>
          <a:xfrm>
            <a:off x="4643360" y="3813722"/>
            <a:ext cx="3256870" cy="2664764"/>
          </a:xfrm>
          <a:prstGeom prst="rect">
            <a:avLst/>
          </a:prstGeom>
        </p:spPr>
      </p:pic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55FAEC2A-37C4-4A50-9F1D-B82E94F190AB}"/>
              </a:ext>
            </a:extLst>
          </p:cNvPr>
          <p:cNvGrpSpPr/>
          <p:nvPr/>
        </p:nvGrpSpPr>
        <p:grpSpPr>
          <a:xfrm>
            <a:off x="1791286" y="3885576"/>
            <a:ext cx="2610848" cy="2253603"/>
            <a:chOff x="267286" y="3885575"/>
            <a:chExt cx="2610848" cy="2253603"/>
          </a:xfrm>
        </p:grpSpPr>
        <p:grpSp>
          <p:nvGrpSpPr>
            <p:cNvPr id="8" name="مجموعة 7">
              <a:extLst>
                <a:ext uri="{FF2B5EF4-FFF2-40B4-BE49-F238E27FC236}">
                  <a16:creationId xmlns:a16="http://schemas.microsoft.com/office/drawing/2014/main" id="{7614CEF2-A1F6-4341-82E1-09B860A77136}"/>
                </a:ext>
              </a:extLst>
            </p:cNvPr>
            <p:cNvGrpSpPr/>
            <p:nvPr/>
          </p:nvGrpSpPr>
          <p:grpSpPr>
            <a:xfrm>
              <a:off x="267286" y="3885575"/>
              <a:ext cx="2610848" cy="2253603"/>
              <a:chOff x="267286" y="3885575"/>
              <a:chExt cx="2610848" cy="2253603"/>
            </a:xfrm>
          </p:grpSpPr>
          <p:sp>
            <p:nvSpPr>
              <p:cNvPr id="5" name="مستطيل 4">
                <a:extLst>
                  <a:ext uri="{FF2B5EF4-FFF2-40B4-BE49-F238E27FC236}">
                    <a16:creationId xmlns:a16="http://schemas.microsoft.com/office/drawing/2014/main" id="{CC0C56B4-4758-4726-B665-602B146D5B52}"/>
                  </a:ext>
                </a:extLst>
              </p:cNvPr>
              <p:cNvSpPr/>
              <p:nvPr/>
            </p:nvSpPr>
            <p:spPr>
              <a:xfrm>
                <a:off x="267286" y="3885575"/>
                <a:ext cx="2610848" cy="2253599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" name="مجموعة 5">
                <a:extLst>
                  <a:ext uri="{FF2B5EF4-FFF2-40B4-BE49-F238E27FC236}">
                    <a16:creationId xmlns:a16="http://schemas.microsoft.com/office/drawing/2014/main" id="{4B74FD46-B9FF-4BC6-A657-838EC272749A}"/>
                  </a:ext>
                </a:extLst>
              </p:cNvPr>
              <p:cNvGrpSpPr/>
              <p:nvPr/>
            </p:nvGrpSpPr>
            <p:grpSpPr>
              <a:xfrm>
                <a:off x="364740" y="4279649"/>
                <a:ext cx="2497729" cy="1859529"/>
                <a:chOff x="364740" y="4320602"/>
                <a:chExt cx="2598755" cy="1816263"/>
              </a:xfrm>
            </p:grpSpPr>
            <p:grpSp>
              <p:nvGrpSpPr>
                <p:cNvPr id="3" name="مجموعة 2">
                  <a:extLst>
                    <a:ext uri="{FF2B5EF4-FFF2-40B4-BE49-F238E27FC236}">
                      <a16:creationId xmlns:a16="http://schemas.microsoft.com/office/drawing/2014/main" id="{03F7A5F5-2E89-4CBF-8D13-F84CD9BD7E28}"/>
                    </a:ext>
                  </a:extLst>
                </p:cNvPr>
                <p:cNvGrpSpPr/>
                <p:nvPr/>
              </p:nvGrpSpPr>
              <p:grpSpPr>
                <a:xfrm>
                  <a:off x="364740" y="4650875"/>
                  <a:ext cx="2598755" cy="1485990"/>
                  <a:chOff x="74251" y="4680045"/>
                  <a:chExt cx="2710874" cy="1561074"/>
                </a:xfrm>
              </p:grpSpPr>
              <p:sp>
                <p:nvSpPr>
                  <p:cNvPr id="16" name="زاوية مطوية 11">
                    <a:extLst>
                      <a:ext uri="{FF2B5EF4-FFF2-40B4-BE49-F238E27FC236}">
                        <a16:creationId xmlns:a16="http://schemas.microsoft.com/office/drawing/2014/main" id="{C8D9D479-35DA-4039-8593-3513F57BCF45}"/>
                      </a:ext>
                    </a:extLst>
                  </p:cNvPr>
                  <p:cNvSpPr/>
                  <p:nvPr/>
                </p:nvSpPr>
                <p:spPr>
                  <a:xfrm>
                    <a:off x="74251" y="5681975"/>
                    <a:ext cx="2710874" cy="559144"/>
                  </a:xfrm>
                  <a:prstGeom prst="foldedCorner">
                    <a:avLst/>
                  </a:prstGeom>
                  <a:solidFill>
                    <a:srgbClr val="00B0F0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ar-AE" sz="2000" b="1" dirty="0">
                        <a:solidFill>
                          <a:sysClr val="windowText" lastClr="000000"/>
                        </a:solidFill>
                        <a:cs typeface="Akhbar MT" pitchFamily="2" charset="-78"/>
                      </a:rPr>
                      <a:t>تجهيز الأدوات اللازمة</a:t>
                    </a:r>
                    <a:endParaRPr lang="en-US" sz="2000" b="1" dirty="0">
                      <a:solidFill>
                        <a:sysClr val="windowText" lastClr="000000"/>
                      </a:solidFill>
                      <a:cs typeface="Akhbar MT" pitchFamily="2" charset="-78"/>
                    </a:endParaRPr>
                  </a:p>
                </p:txBody>
              </p:sp>
              <p:pic>
                <p:nvPicPr>
                  <p:cNvPr id="19" name="Picture 18" descr="A picture containing drawing&#10;&#10;Description automatically generated">
                    <a:extLst>
                      <a:ext uri="{FF2B5EF4-FFF2-40B4-BE49-F238E27FC236}">
                        <a16:creationId xmlns:a16="http://schemas.microsoft.com/office/drawing/2014/main" id="{83F813DA-96A6-4370-BA45-05C51702A23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85908" y="4680045"/>
                    <a:ext cx="584498" cy="57748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20" name="صورة 19" descr="صورة تحتوي على رسم&#10;&#10;تم إنشاء الوصف تلقائياً">
                  <a:extLst>
                    <a:ext uri="{FF2B5EF4-FFF2-40B4-BE49-F238E27FC236}">
                      <a16:creationId xmlns:a16="http://schemas.microsoft.com/office/drawing/2014/main" id="{84A7E619-DCDD-4D8F-A58C-69E9C71AC27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36238" y="4333996"/>
                  <a:ext cx="1139766" cy="1066799"/>
                </a:xfrm>
                <a:prstGeom prst="rect">
                  <a:avLst/>
                </a:prstGeom>
              </p:spPr>
            </p:pic>
            <p:pic>
              <p:nvPicPr>
                <p:cNvPr id="21" name="صورة 20" descr="صورة تحتوي على غرفة&#10;&#10;تم إنشاء الوصف تلقائياً">
                  <a:extLst>
                    <a:ext uri="{FF2B5EF4-FFF2-40B4-BE49-F238E27FC236}">
                      <a16:creationId xmlns:a16="http://schemas.microsoft.com/office/drawing/2014/main" id="{4FA2BD5B-900B-4CF6-B473-5C7847BB04B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1914" t="60500" r="29556" b="5775"/>
                <a:stretch/>
              </p:blipFill>
              <p:spPr>
                <a:xfrm rot="245698">
                  <a:off x="1937730" y="4320602"/>
                  <a:ext cx="822960" cy="1149671"/>
                </a:xfrm>
                <a:prstGeom prst="rect">
                  <a:avLst/>
                </a:prstGeom>
              </p:spPr>
            </p:pic>
          </p:grpSp>
        </p:grpSp>
        <p:sp>
          <p:nvSpPr>
            <p:cNvPr id="7" name="شكل بيضاوي 6">
              <a:extLst>
                <a:ext uri="{FF2B5EF4-FFF2-40B4-BE49-F238E27FC236}">
                  <a16:creationId xmlns:a16="http://schemas.microsoft.com/office/drawing/2014/main" id="{87487E1C-11F4-4634-A7C2-F242787C4FBA}"/>
                </a:ext>
              </a:extLst>
            </p:cNvPr>
            <p:cNvSpPr/>
            <p:nvPr/>
          </p:nvSpPr>
          <p:spPr>
            <a:xfrm>
              <a:off x="2361845" y="4931565"/>
              <a:ext cx="419380" cy="48638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46127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 descr="صورة تحتوي على عنصر, ساعة حائط, أبيض, الطائرة&#10;&#10;تم إنشاء الوصف تلقائياً">
            <a:extLst>
              <a:ext uri="{FF2B5EF4-FFF2-40B4-BE49-F238E27FC236}">
                <a16:creationId xmlns:a16="http://schemas.microsoft.com/office/drawing/2014/main" id="{4C147DDA-F834-4DE2-9650-5FB87EE4E7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745" y="2939269"/>
            <a:ext cx="2138288" cy="1603716"/>
          </a:xfrm>
          <a:prstGeom prst="rect">
            <a:avLst/>
          </a:prstGeom>
        </p:spPr>
      </p:pic>
      <p:pic>
        <p:nvPicPr>
          <p:cNvPr id="5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4C271D2C-E55A-4747-A5C5-FDF3A698D6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574" y="1626164"/>
            <a:ext cx="4807563" cy="3605672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3EF24513-076F-41A5-BD78-E02B21F3CC11}"/>
              </a:ext>
            </a:extLst>
          </p:cNvPr>
          <p:cNvSpPr txBox="1"/>
          <p:nvPr/>
        </p:nvSpPr>
        <p:spPr>
          <a:xfrm>
            <a:off x="4505914" y="441753"/>
            <a:ext cx="422074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ar-AE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Akhbar MT" pitchFamily="2" charset="-78"/>
              </a:rPr>
              <a:t>كَشْفُ الْحُضور والْغِياب</a:t>
            </a:r>
            <a:endParaRPr lang="en-US" sz="4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921265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2B523CB-C9B8-4444-857D-99D20B945E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56912" t="58828" r="15735" b="10961"/>
          <a:stretch/>
        </p:blipFill>
        <p:spPr>
          <a:xfrm>
            <a:off x="6858000" y="1990165"/>
            <a:ext cx="4975412" cy="3166347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82635E1E-97F2-464C-A1CA-C9A53257B0F4}"/>
              </a:ext>
            </a:extLst>
          </p:cNvPr>
          <p:cNvSpPr/>
          <p:nvPr/>
        </p:nvSpPr>
        <p:spPr>
          <a:xfrm>
            <a:off x="8282061" y="627547"/>
            <a:ext cx="3158236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هَيّا نُكمل قِصّة :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khbar MT" pitchFamily="2" charset="-78"/>
            </a:endParaRPr>
          </a:p>
        </p:txBody>
      </p:sp>
      <p:graphicFrame>
        <p:nvGraphicFramePr>
          <p:cNvPr id="6" name="رسم تخطيطي 5">
            <a:extLst>
              <a:ext uri="{FF2B5EF4-FFF2-40B4-BE49-F238E27FC236}">
                <a16:creationId xmlns:a16="http://schemas.microsoft.com/office/drawing/2014/main" id="{78353340-D151-4556-B2DB-7EAC9A5D72A5}"/>
              </a:ext>
            </a:extLst>
          </p:cNvPr>
          <p:cNvGraphicFramePr/>
          <p:nvPr/>
        </p:nvGraphicFramePr>
        <p:xfrm>
          <a:off x="-162356" y="1423379"/>
          <a:ext cx="8128000" cy="48070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مستطيل 7">
            <a:extLst>
              <a:ext uri="{FF2B5EF4-FFF2-40B4-BE49-F238E27FC236}">
                <a16:creationId xmlns:a16="http://schemas.microsoft.com/office/drawing/2014/main" id="{7E54952C-A2A1-4DBA-A364-B57BBDDBD4A8}"/>
              </a:ext>
            </a:extLst>
          </p:cNvPr>
          <p:cNvSpPr/>
          <p:nvPr/>
        </p:nvSpPr>
        <p:spPr>
          <a:xfrm>
            <a:off x="1577606" y="627547"/>
            <a:ext cx="2717411" cy="9233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أَهْدافُ التّعلم: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37286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2542EEC-4F7C-4AE2-933E-EAC8EB3FA3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عنوان 1">
            <a:extLst>
              <a:ext uri="{FF2B5EF4-FFF2-40B4-BE49-F238E27FC236}">
                <a16:creationId xmlns:a16="http://schemas.microsoft.com/office/drawing/2014/main" id="{AD382AA2-9B4E-4C2C-88D6-CEE216A50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5512" y="1401097"/>
            <a:ext cx="4590728" cy="1047136"/>
          </a:xfrm>
          <a:custGeom>
            <a:avLst/>
            <a:gdLst>
              <a:gd name="connsiteX0" fmla="*/ 0 w 4590728"/>
              <a:gd name="connsiteY0" fmla="*/ 0 h 1047136"/>
              <a:gd name="connsiteX1" fmla="*/ 4590728 w 4590728"/>
              <a:gd name="connsiteY1" fmla="*/ 0 h 1047136"/>
              <a:gd name="connsiteX2" fmla="*/ 4590728 w 4590728"/>
              <a:gd name="connsiteY2" fmla="*/ 1047136 h 1047136"/>
              <a:gd name="connsiteX3" fmla="*/ 0 w 4590728"/>
              <a:gd name="connsiteY3" fmla="*/ 1047136 h 1047136"/>
              <a:gd name="connsiteX4" fmla="*/ 0 w 4590728"/>
              <a:gd name="connsiteY4" fmla="*/ 0 h 1047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90728" h="1047136" fill="none" extrusionOk="0">
                <a:moveTo>
                  <a:pt x="0" y="0"/>
                </a:moveTo>
                <a:cubicBezTo>
                  <a:pt x="1553409" y="-33775"/>
                  <a:pt x="3372069" y="138873"/>
                  <a:pt x="4590728" y="0"/>
                </a:cubicBezTo>
                <a:cubicBezTo>
                  <a:pt x="4535144" y="379539"/>
                  <a:pt x="4620587" y="898474"/>
                  <a:pt x="4590728" y="1047136"/>
                </a:cubicBezTo>
                <a:cubicBezTo>
                  <a:pt x="2560360" y="909806"/>
                  <a:pt x="841674" y="909280"/>
                  <a:pt x="0" y="1047136"/>
                </a:cubicBezTo>
                <a:cubicBezTo>
                  <a:pt x="21612" y="758681"/>
                  <a:pt x="-948" y="304657"/>
                  <a:pt x="0" y="0"/>
                </a:cubicBezTo>
                <a:close/>
              </a:path>
              <a:path w="4590728" h="1047136" stroke="0" extrusionOk="0">
                <a:moveTo>
                  <a:pt x="0" y="0"/>
                </a:moveTo>
                <a:cubicBezTo>
                  <a:pt x="1142987" y="-101487"/>
                  <a:pt x="3888938" y="-162162"/>
                  <a:pt x="4590728" y="0"/>
                </a:cubicBezTo>
                <a:cubicBezTo>
                  <a:pt x="4524565" y="250751"/>
                  <a:pt x="4615554" y="887576"/>
                  <a:pt x="4590728" y="1047136"/>
                </a:cubicBezTo>
                <a:cubicBezTo>
                  <a:pt x="2669736" y="1097201"/>
                  <a:pt x="1703742" y="888687"/>
                  <a:pt x="0" y="1047136"/>
                </a:cubicBezTo>
                <a:cubicBezTo>
                  <a:pt x="83572" y="885585"/>
                  <a:pt x="83960" y="391435"/>
                  <a:pt x="0" y="0"/>
                </a:cubicBezTo>
                <a:close/>
              </a:path>
            </a:pathLst>
          </a:custGeom>
          <a:ln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981765707"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t">
            <a:normAutofit/>
          </a:bodyPr>
          <a:lstStyle/>
          <a:p>
            <a:pPr algn="ctr" rtl="0"/>
            <a:r>
              <a:rPr lang="ar-AE" sz="4800" dirty="0">
                <a:cs typeface="Akhbar MT" pitchFamily="2" charset="-78"/>
              </a:rPr>
              <a:t>بِماذا تُذكّرنا هَذهِ الصّورة؟</a:t>
            </a:r>
            <a:endParaRPr lang="en-US" sz="4800" dirty="0">
              <a:cs typeface="Akhbar MT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824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هل يمكن اعادة قراءة سورة الفيل في ضوء اللغات القديمة؟؟ - Freethinker مفكر  حرFreethinker مفكر حر">
            <a:extLst>
              <a:ext uri="{FF2B5EF4-FFF2-40B4-BE49-F238E27FC236}">
                <a16:creationId xmlns:a16="http://schemas.microsoft.com/office/drawing/2014/main" id="{E682E9AA-3868-4EC9-909A-0E1A4013AC2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1" r="2" b="2"/>
          <a:stretch/>
        </p:blipFill>
        <p:spPr bwMode="auto">
          <a:xfrm>
            <a:off x="733507" y="666728"/>
            <a:ext cx="5536001" cy="5465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60480" y="315431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عنوان 1">
            <a:extLst>
              <a:ext uri="{FF2B5EF4-FFF2-40B4-BE49-F238E27FC236}">
                <a16:creationId xmlns:a16="http://schemas.microsoft.com/office/drawing/2014/main" id="{FA9D649D-6F30-43F1-9138-9E1323536746}"/>
              </a:ext>
            </a:extLst>
          </p:cNvPr>
          <p:cNvSpPr txBox="1">
            <a:spLocks/>
          </p:cNvSpPr>
          <p:nvPr/>
        </p:nvSpPr>
        <p:spPr>
          <a:xfrm>
            <a:off x="6506190" y="2695662"/>
            <a:ext cx="4590728" cy="1047136"/>
          </a:xfrm>
          <a:custGeom>
            <a:avLst/>
            <a:gdLst>
              <a:gd name="connsiteX0" fmla="*/ 0 w 4590728"/>
              <a:gd name="connsiteY0" fmla="*/ 0 h 1047136"/>
              <a:gd name="connsiteX1" fmla="*/ 4590728 w 4590728"/>
              <a:gd name="connsiteY1" fmla="*/ 0 h 1047136"/>
              <a:gd name="connsiteX2" fmla="*/ 4590728 w 4590728"/>
              <a:gd name="connsiteY2" fmla="*/ 1047136 h 1047136"/>
              <a:gd name="connsiteX3" fmla="*/ 0 w 4590728"/>
              <a:gd name="connsiteY3" fmla="*/ 1047136 h 1047136"/>
              <a:gd name="connsiteX4" fmla="*/ 0 w 4590728"/>
              <a:gd name="connsiteY4" fmla="*/ 0 h 1047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90728" h="1047136" fill="none" extrusionOk="0">
                <a:moveTo>
                  <a:pt x="0" y="0"/>
                </a:moveTo>
                <a:cubicBezTo>
                  <a:pt x="1553409" y="-33775"/>
                  <a:pt x="3372069" y="138873"/>
                  <a:pt x="4590728" y="0"/>
                </a:cubicBezTo>
                <a:cubicBezTo>
                  <a:pt x="4535144" y="379539"/>
                  <a:pt x="4620587" y="898474"/>
                  <a:pt x="4590728" y="1047136"/>
                </a:cubicBezTo>
                <a:cubicBezTo>
                  <a:pt x="2560360" y="909806"/>
                  <a:pt x="841674" y="909280"/>
                  <a:pt x="0" y="1047136"/>
                </a:cubicBezTo>
                <a:cubicBezTo>
                  <a:pt x="21612" y="758681"/>
                  <a:pt x="-948" y="304657"/>
                  <a:pt x="0" y="0"/>
                </a:cubicBezTo>
                <a:close/>
              </a:path>
              <a:path w="4590728" h="1047136" stroke="0" extrusionOk="0">
                <a:moveTo>
                  <a:pt x="0" y="0"/>
                </a:moveTo>
                <a:cubicBezTo>
                  <a:pt x="1142987" y="-101487"/>
                  <a:pt x="3888938" y="-162162"/>
                  <a:pt x="4590728" y="0"/>
                </a:cubicBezTo>
                <a:cubicBezTo>
                  <a:pt x="4524565" y="250751"/>
                  <a:pt x="4615554" y="887576"/>
                  <a:pt x="4590728" y="1047136"/>
                </a:cubicBezTo>
                <a:cubicBezTo>
                  <a:pt x="2669736" y="1097201"/>
                  <a:pt x="1703742" y="888687"/>
                  <a:pt x="0" y="1047136"/>
                </a:cubicBezTo>
                <a:cubicBezTo>
                  <a:pt x="83572" y="885585"/>
                  <a:pt x="83960" y="391435"/>
                  <a:pt x="0" y="0"/>
                </a:cubicBezTo>
                <a:close/>
              </a:path>
            </a:pathLst>
          </a:custGeom>
          <a:ln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t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ar-AE" sz="4800" dirty="0">
                <a:cs typeface="Akhbar MT" pitchFamily="2" charset="-78"/>
              </a:rPr>
              <a:t>ماذا حَدثَ وَمن السّبب؟</a:t>
            </a:r>
            <a:endParaRPr lang="en-US" sz="4800" dirty="0">
              <a:cs typeface="Akhbar MT" pitchFamily="2" charset="-78"/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C8D5F1C1-79E6-474B-AC04-45138B611380}"/>
              </a:ext>
            </a:extLst>
          </p:cNvPr>
          <p:cNvSpPr/>
          <p:nvPr/>
        </p:nvSpPr>
        <p:spPr>
          <a:xfrm>
            <a:off x="10753498" y="101336"/>
            <a:ext cx="1242648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800" cap="none" spc="0" dirty="0">
                <a:ln w="0"/>
                <a:solidFill>
                  <a:srgbClr val="FF0000"/>
                </a:solidFill>
                <a:cs typeface="Akhbar MT" pitchFamily="2" charset="-78"/>
              </a:rPr>
              <a:t>أَتَذّكر:</a:t>
            </a:r>
          </a:p>
        </p:txBody>
      </p:sp>
    </p:spTree>
    <p:extLst>
      <p:ext uri="{BB962C8B-B14F-4D97-AF65-F5344CB8AC3E}">
        <p14:creationId xmlns:p14="http://schemas.microsoft.com/office/powerpoint/2010/main" val="30708453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>
            <a:extLst>
              <a:ext uri="{FF2B5EF4-FFF2-40B4-BE49-F238E27FC236}">
                <a16:creationId xmlns:a16="http://schemas.microsoft.com/office/drawing/2014/main" id="{24BB2A3E-8343-49F7-AC2C-A22E6609389C}"/>
              </a:ext>
            </a:extLst>
          </p:cNvPr>
          <p:cNvSpPr/>
          <p:nvPr/>
        </p:nvSpPr>
        <p:spPr>
          <a:xfrm>
            <a:off x="829614" y="2821213"/>
            <a:ext cx="6268063" cy="1107996"/>
          </a:xfrm>
          <a:custGeom>
            <a:avLst/>
            <a:gdLst>
              <a:gd name="connsiteX0" fmla="*/ 0 w 6268063"/>
              <a:gd name="connsiteY0" fmla="*/ 0 h 1107996"/>
              <a:gd name="connsiteX1" fmla="*/ 6268063 w 6268063"/>
              <a:gd name="connsiteY1" fmla="*/ 0 h 1107996"/>
              <a:gd name="connsiteX2" fmla="*/ 6268063 w 6268063"/>
              <a:gd name="connsiteY2" fmla="*/ 1107996 h 1107996"/>
              <a:gd name="connsiteX3" fmla="*/ 0 w 6268063"/>
              <a:gd name="connsiteY3" fmla="*/ 1107996 h 1107996"/>
              <a:gd name="connsiteX4" fmla="*/ 0 w 6268063"/>
              <a:gd name="connsiteY4" fmla="*/ 0 h 1107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68063" h="1107996" extrusionOk="0">
                <a:moveTo>
                  <a:pt x="0" y="0"/>
                </a:moveTo>
                <a:cubicBezTo>
                  <a:pt x="3083746" y="-5264"/>
                  <a:pt x="4192986" y="84467"/>
                  <a:pt x="6268063" y="0"/>
                </a:cubicBezTo>
                <a:cubicBezTo>
                  <a:pt x="6322545" y="346179"/>
                  <a:pt x="6277570" y="636056"/>
                  <a:pt x="6268063" y="1107996"/>
                </a:cubicBezTo>
                <a:cubicBezTo>
                  <a:pt x="3728423" y="1214316"/>
                  <a:pt x="1098688" y="1100347"/>
                  <a:pt x="0" y="1107996"/>
                </a:cubicBezTo>
                <a:cubicBezTo>
                  <a:pt x="-48072" y="977113"/>
                  <a:pt x="61476" y="414395"/>
                  <a:pt x="0" y="0"/>
                </a:cubicBezTo>
                <a:close/>
              </a:path>
            </a:pathLst>
          </a:custGeom>
          <a:noFill/>
          <a:ln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265021699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سُمّي هذا الْعام </a:t>
            </a:r>
            <a:r>
              <a:rPr lang="ar-AE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........................</a:t>
            </a:r>
            <a:endParaRPr lang="ar-SA" sz="66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khbar MT" pitchFamily="2" charset="-78"/>
            </a:endParaRPr>
          </a:p>
        </p:txBody>
      </p:sp>
      <p:pic>
        <p:nvPicPr>
          <p:cNvPr id="1026" name="Picture 2" descr="هل يمكن اعادة قراءة سورة الفيل في ضوء اللغات القديمة؟؟ - Freethinker مفكر  حرFreethinker مفكر حر">
            <a:extLst>
              <a:ext uri="{FF2B5EF4-FFF2-40B4-BE49-F238E27FC236}">
                <a16:creationId xmlns:a16="http://schemas.microsoft.com/office/drawing/2014/main" id="{E1F4A931-18DA-427B-9AC4-F4E773DFC3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28"/>
          <a:stretch/>
        </p:blipFill>
        <p:spPr bwMode="auto">
          <a:xfrm>
            <a:off x="8128323" y="2766825"/>
            <a:ext cx="3923124" cy="3415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EE4B6552-0CC5-4706-A846-6311BE5B4B2A}"/>
              </a:ext>
            </a:extLst>
          </p:cNvPr>
          <p:cNvSpPr/>
          <p:nvPr/>
        </p:nvSpPr>
        <p:spPr>
          <a:xfrm>
            <a:off x="10685035" y="675227"/>
            <a:ext cx="1242648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800" cap="none" spc="0" dirty="0">
                <a:ln w="0"/>
                <a:solidFill>
                  <a:srgbClr val="FF0000"/>
                </a:solidFill>
                <a:cs typeface="Akhbar MT" pitchFamily="2" charset="-78"/>
              </a:rPr>
              <a:t>أَتَذّكر: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6DF73933-A6DD-4C27-AE55-95C6200D98B0}"/>
              </a:ext>
            </a:extLst>
          </p:cNvPr>
          <p:cNvSpPr/>
          <p:nvPr/>
        </p:nvSpPr>
        <p:spPr>
          <a:xfrm>
            <a:off x="1241160" y="2728880"/>
            <a:ext cx="237757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sz="7200" b="1" dirty="0">
                <a:ln w="0"/>
                <a:solidFill>
                  <a:srgbClr val="FF0000"/>
                </a:solidFill>
                <a:cs typeface="Akhbar MT" pitchFamily="2" charset="-78"/>
              </a:rPr>
              <a:t>عامُ الْفيلِ</a:t>
            </a:r>
            <a:endParaRPr lang="en-US" sz="7200" b="1" dirty="0">
              <a:solidFill>
                <a:srgbClr val="FF0000"/>
              </a:solidFill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0675D855-AF09-4420-BEF7-A0ADE01EB196}"/>
              </a:ext>
            </a:extLst>
          </p:cNvPr>
          <p:cNvSpPr/>
          <p:nvPr/>
        </p:nvSpPr>
        <p:spPr>
          <a:xfrm>
            <a:off x="309282" y="4153276"/>
            <a:ext cx="7472697" cy="1938992"/>
          </a:xfrm>
          <a:custGeom>
            <a:avLst/>
            <a:gdLst>
              <a:gd name="connsiteX0" fmla="*/ 0 w 7472697"/>
              <a:gd name="connsiteY0" fmla="*/ 0 h 1938992"/>
              <a:gd name="connsiteX1" fmla="*/ 7472697 w 7472697"/>
              <a:gd name="connsiteY1" fmla="*/ 0 h 1938992"/>
              <a:gd name="connsiteX2" fmla="*/ 7472697 w 7472697"/>
              <a:gd name="connsiteY2" fmla="*/ 1938992 h 1938992"/>
              <a:gd name="connsiteX3" fmla="*/ 0 w 7472697"/>
              <a:gd name="connsiteY3" fmla="*/ 1938992 h 1938992"/>
              <a:gd name="connsiteX4" fmla="*/ 0 w 7472697"/>
              <a:gd name="connsiteY4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72697" h="1938992" fill="none" extrusionOk="0">
                <a:moveTo>
                  <a:pt x="0" y="0"/>
                </a:moveTo>
                <a:cubicBezTo>
                  <a:pt x="1628014" y="98702"/>
                  <a:pt x="6546369" y="106074"/>
                  <a:pt x="7472697" y="0"/>
                </a:cubicBezTo>
                <a:cubicBezTo>
                  <a:pt x="7604733" y="321294"/>
                  <a:pt x="7440278" y="1736098"/>
                  <a:pt x="7472697" y="1938992"/>
                </a:cubicBezTo>
                <a:cubicBezTo>
                  <a:pt x="4774617" y="1845774"/>
                  <a:pt x="2778406" y="2035142"/>
                  <a:pt x="0" y="1938992"/>
                </a:cubicBezTo>
                <a:cubicBezTo>
                  <a:pt x="153453" y="1414348"/>
                  <a:pt x="-133258" y="860498"/>
                  <a:pt x="0" y="0"/>
                </a:cubicBezTo>
                <a:close/>
              </a:path>
              <a:path w="7472697" h="1938992" stroke="0" extrusionOk="0">
                <a:moveTo>
                  <a:pt x="0" y="0"/>
                </a:moveTo>
                <a:cubicBezTo>
                  <a:pt x="2888464" y="120358"/>
                  <a:pt x="4464550" y="65356"/>
                  <a:pt x="7472697" y="0"/>
                </a:cubicBezTo>
                <a:cubicBezTo>
                  <a:pt x="7346698" y="831046"/>
                  <a:pt x="7558569" y="1501856"/>
                  <a:pt x="7472697" y="1938992"/>
                </a:cubicBezTo>
                <a:cubicBezTo>
                  <a:pt x="4004872" y="1918363"/>
                  <a:pt x="2776523" y="1787796"/>
                  <a:pt x="0" y="1938992"/>
                </a:cubicBezTo>
                <a:cubicBezTo>
                  <a:pt x="-12148" y="1102859"/>
                  <a:pt x="129889" y="35866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00611283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6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وَفي نَفْسِ الْعام وُلِدَ </a:t>
            </a:r>
          </a:p>
          <a:p>
            <a:pPr algn="ctr"/>
            <a:r>
              <a:rPr lang="ar-AE" sz="6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رَسولنِا الْكَريم </a:t>
            </a:r>
            <a:r>
              <a:rPr lang="ar-AE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....................</a:t>
            </a:r>
            <a:endParaRPr lang="ar-SA" sz="8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khbar MT" pitchFamily="2" charset="-78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A5013CAF-5892-44E7-9634-BCA2195745F7}"/>
              </a:ext>
            </a:extLst>
          </p:cNvPr>
          <p:cNvSpPr/>
          <p:nvPr/>
        </p:nvSpPr>
        <p:spPr>
          <a:xfrm>
            <a:off x="422522" y="4982444"/>
            <a:ext cx="362310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sz="7200" b="1" dirty="0">
                <a:ln w="0"/>
                <a:solidFill>
                  <a:srgbClr val="FF0000"/>
                </a:solidFill>
                <a:cs typeface="Akhbar MT" pitchFamily="2" charset="-78"/>
              </a:rPr>
              <a:t>مُحَمّدٍ </a:t>
            </a:r>
            <a:r>
              <a:rPr lang="ar-AE" sz="2400" b="1" dirty="0">
                <a:ln w="0"/>
                <a:solidFill>
                  <a:srgbClr val="FF0000"/>
                </a:solidFill>
                <a:cs typeface="Akhbar MT" pitchFamily="2" charset="-78"/>
              </a:rPr>
              <a:t>– صلى الله عليه وسلم-</a:t>
            </a:r>
            <a:endParaRPr lang="en-US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137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10" grpId="0" animBg="1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23EF838E-3DD6-499D-BD8B-8C4F1C7D4D4E}"/>
              </a:ext>
            </a:extLst>
          </p:cNvPr>
          <p:cNvSpPr/>
          <p:nvPr/>
        </p:nvSpPr>
        <p:spPr>
          <a:xfrm>
            <a:off x="7479928" y="3077208"/>
            <a:ext cx="3617259" cy="2070848"/>
          </a:xfrm>
          <a:custGeom>
            <a:avLst/>
            <a:gdLst>
              <a:gd name="connsiteX0" fmla="*/ 0 w 3617259"/>
              <a:gd name="connsiteY0" fmla="*/ 0 h 2070848"/>
              <a:gd name="connsiteX1" fmla="*/ 3617259 w 3617259"/>
              <a:gd name="connsiteY1" fmla="*/ 0 h 2070848"/>
              <a:gd name="connsiteX2" fmla="*/ 3617259 w 3617259"/>
              <a:gd name="connsiteY2" fmla="*/ 2070848 h 2070848"/>
              <a:gd name="connsiteX3" fmla="*/ 0 w 3617259"/>
              <a:gd name="connsiteY3" fmla="*/ 2070848 h 2070848"/>
              <a:gd name="connsiteX4" fmla="*/ 0 w 3617259"/>
              <a:gd name="connsiteY4" fmla="*/ 0 h 2070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17259" h="2070848" fill="none" extrusionOk="0">
                <a:moveTo>
                  <a:pt x="0" y="0"/>
                </a:moveTo>
                <a:cubicBezTo>
                  <a:pt x="1442311" y="85222"/>
                  <a:pt x="2018192" y="120386"/>
                  <a:pt x="3617259" y="0"/>
                </a:cubicBezTo>
                <a:cubicBezTo>
                  <a:pt x="3493481" y="241408"/>
                  <a:pt x="3496672" y="1774982"/>
                  <a:pt x="3617259" y="2070848"/>
                </a:cubicBezTo>
                <a:cubicBezTo>
                  <a:pt x="2659270" y="2036714"/>
                  <a:pt x="765954" y="2172712"/>
                  <a:pt x="0" y="2070848"/>
                </a:cubicBezTo>
                <a:cubicBezTo>
                  <a:pt x="-110212" y="1548706"/>
                  <a:pt x="-142214" y="228698"/>
                  <a:pt x="0" y="0"/>
                </a:cubicBezTo>
                <a:close/>
              </a:path>
              <a:path w="3617259" h="2070848" stroke="0" extrusionOk="0">
                <a:moveTo>
                  <a:pt x="0" y="0"/>
                </a:moveTo>
                <a:cubicBezTo>
                  <a:pt x="1768931" y="149442"/>
                  <a:pt x="2055952" y="-35248"/>
                  <a:pt x="3617259" y="0"/>
                </a:cubicBezTo>
                <a:cubicBezTo>
                  <a:pt x="3686725" y="294770"/>
                  <a:pt x="3602779" y="1521142"/>
                  <a:pt x="3617259" y="2070848"/>
                </a:cubicBezTo>
                <a:cubicBezTo>
                  <a:pt x="1828546" y="1967340"/>
                  <a:pt x="1713521" y="1996562"/>
                  <a:pt x="0" y="2070848"/>
                </a:cubicBezTo>
                <a:cubicBezTo>
                  <a:pt x="109924" y="1224424"/>
                  <a:pt x="-77669" y="449010"/>
                  <a:pt x="0" y="0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251749851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400" dirty="0">
                <a:highlight>
                  <a:srgbClr val="FFFF00"/>
                </a:highlight>
                <a:cs typeface="Akhbar MT" pitchFamily="2" charset="-78"/>
              </a:rPr>
              <a:t>وُلِدَ </a:t>
            </a:r>
            <a:r>
              <a:rPr lang="ar-AE" sz="4400" dirty="0">
                <a:cs typeface="Akhbar MT" pitchFamily="2" charset="-78"/>
              </a:rPr>
              <a:t>النّبي صلى الله عليه وسلم في ...........</a:t>
            </a:r>
            <a:endParaRPr lang="en-US" sz="4400" dirty="0">
              <a:cs typeface="Akhbar MT" pitchFamily="2" charset="-78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0A60DBA0-93DB-4A94-916B-BB9750FD2E08}"/>
              </a:ext>
            </a:extLst>
          </p:cNvPr>
          <p:cNvSpPr/>
          <p:nvPr/>
        </p:nvSpPr>
        <p:spPr>
          <a:xfrm>
            <a:off x="8666589" y="1063613"/>
            <a:ext cx="3214341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Akhbar MT" pitchFamily="2" charset="-78"/>
              </a:rPr>
              <a:t>مِنْ خِلال ما سَبق أُجيب:</a:t>
            </a:r>
            <a:endParaRPr lang="ar-SA" sz="3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Akhbar MT" pitchFamily="2" charset="-78"/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577FA0BA-2A3C-491D-A544-9D045B1FF1A2}"/>
              </a:ext>
            </a:extLst>
          </p:cNvPr>
          <p:cNvSpPr/>
          <p:nvPr/>
        </p:nvSpPr>
        <p:spPr>
          <a:xfrm>
            <a:off x="7879976" y="3829372"/>
            <a:ext cx="105990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Akhbar MT" pitchFamily="2" charset="-78"/>
              </a:rPr>
              <a:t>مَكّة</a:t>
            </a:r>
            <a:endParaRPr lang="ar-SA" sz="7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Akhbar MT" pitchFamily="2" charset="-78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FE968716-D3EF-4D7F-BEF1-B52E37A4F26C}"/>
              </a:ext>
            </a:extLst>
          </p:cNvPr>
          <p:cNvSpPr/>
          <p:nvPr/>
        </p:nvSpPr>
        <p:spPr>
          <a:xfrm>
            <a:off x="4236524" y="3104102"/>
            <a:ext cx="3093806" cy="2070848"/>
          </a:xfrm>
          <a:custGeom>
            <a:avLst/>
            <a:gdLst>
              <a:gd name="connsiteX0" fmla="*/ 0 w 3093806"/>
              <a:gd name="connsiteY0" fmla="*/ 0 h 2070848"/>
              <a:gd name="connsiteX1" fmla="*/ 3093806 w 3093806"/>
              <a:gd name="connsiteY1" fmla="*/ 0 h 2070848"/>
              <a:gd name="connsiteX2" fmla="*/ 3093806 w 3093806"/>
              <a:gd name="connsiteY2" fmla="*/ 2070848 h 2070848"/>
              <a:gd name="connsiteX3" fmla="*/ 0 w 3093806"/>
              <a:gd name="connsiteY3" fmla="*/ 2070848 h 2070848"/>
              <a:gd name="connsiteX4" fmla="*/ 0 w 3093806"/>
              <a:gd name="connsiteY4" fmla="*/ 0 h 2070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3806" h="2070848" fill="none" extrusionOk="0">
                <a:moveTo>
                  <a:pt x="0" y="0"/>
                </a:moveTo>
                <a:cubicBezTo>
                  <a:pt x="833263" y="85222"/>
                  <a:pt x="1827907" y="120386"/>
                  <a:pt x="3093806" y="0"/>
                </a:cubicBezTo>
                <a:cubicBezTo>
                  <a:pt x="2970028" y="241408"/>
                  <a:pt x="2973219" y="1774982"/>
                  <a:pt x="3093806" y="2070848"/>
                </a:cubicBezTo>
                <a:cubicBezTo>
                  <a:pt x="1890351" y="2036714"/>
                  <a:pt x="1066888" y="2172712"/>
                  <a:pt x="0" y="2070848"/>
                </a:cubicBezTo>
                <a:cubicBezTo>
                  <a:pt x="-110212" y="1548706"/>
                  <a:pt x="-142214" y="228698"/>
                  <a:pt x="0" y="0"/>
                </a:cubicBezTo>
                <a:close/>
              </a:path>
              <a:path w="3093806" h="2070848" stroke="0" extrusionOk="0">
                <a:moveTo>
                  <a:pt x="0" y="0"/>
                </a:moveTo>
                <a:cubicBezTo>
                  <a:pt x="318810" y="149442"/>
                  <a:pt x="2098883" y="-35248"/>
                  <a:pt x="3093806" y="0"/>
                </a:cubicBezTo>
                <a:cubicBezTo>
                  <a:pt x="3163272" y="294770"/>
                  <a:pt x="3079326" y="1521142"/>
                  <a:pt x="3093806" y="2070848"/>
                </a:cubicBezTo>
                <a:cubicBezTo>
                  <a:pt x="2709066" y="1967340"/>
                  <a:pt x="422195" y="1996562"/>
                  <a:pt x="0" y="2070848"/>
                </a:cubicBezTo>
                <a:cubicBezTo>
                  <a:pt x="109924" y="1224424"/>
                  <a:pt x="-77669" y="449010"/>
                  <a:pt x="0" y="0"/>
                </a:cubicBezTo>
                <a:close/>
              </a:path>
            </a:pathLst>
          </a:custGeom>
          <a:ln w="38100">
            <a:solidFill>
              <a:schemeClr val="accent1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251749851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ar-AE" sz="4400" dirty="0">
                <a:highlight>
                  <a:srgbClr val="FFFF00"/>
                </a:highlight>
                <a:cs typeface="Akhbar MT" pitchFamily="2" charset="-78"/>
              </a:rPr>
              <a:t>فــي يَوْمِ</a:t>
            </a:r>
            <a:r>
              <a:rPr lang="ar-AE" sz="4400" dirty="0">
                <a:cs typeface="Akhbar MT" pitchFamily="2" charset="-78"/>
              </a:rPr>
              <a:t>.........</a:t>
            </a:r>
            <a:endParaRPr lang="en-US" sz="4400" dirty="0">
              <a:cs typeface="Akhbar MT" pitchFamily="2" charset="-78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ECF041EC-1B5E-4A1A-9EFA-E8AF98258A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847" t="23396" r="5816" b="20064"/>
          <a:stretch/>
        </p:blipFill>
        <p:spPr>
          <a:xfrm>
            <a:off x="4236524" y="3749125"/>
            <a:ext cx="1585351" cy="780801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C2112A03-BC68-4115-A02B-85364CE391E2}"/>
              </a:ext>
            </a:extLst>
          </p:cNvPr>
          <p:cNvSpPr/>
          <p:nvPr/>
        </p:nvSpPr>
        <p:spPr>
          <a:xfrm>
            <a:off x="459713" y="3104102"/>
            <a:ext cx="3617259" cy="2070848"/>
          </a:xfrm>
          <a:custGeom>
            <a:avLst/>
            <a:gdLst>
              <a:gd name="connsiteX0" fmla="*/ 0 w 3617259"/>
              <a:gd name="connsiteY0" fmla="*/ 0 h 2070848"/>
              <a:gd name="connsiteX1" fmla="*/ 3617259 w 3617259"/>
              <a:gd name="connsiteY1" fmla="*/ 0 h 2070848"/>
              <a:gd name="connsiteX2" fmla="*/ 3617259 w 3617259"/>
              <a:gd name="connsiteY2" fmla="*/ 2070848 h 2070848"/>
              <a:gd name="connsiteX3" fmla="*/ 0 w 3617259"/>
              <a:gd name="connsiteY3" fmla="*/ 2070848 h 2070848"/>
              <a:gd name="connsiteX4" fmla="*/ 0 w 3617259"/>
              <a:gd name="connsiteY4" fmla="*/ 0 h 2070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17259" h="2070848" fill="none" extrusionOk="0">
                <a:moveTo>
                  <a:pt x="0" y="0"/>
                </a:moveTo>
                <a:cubicBezTo>
                  <a:pt x="1442311" y="85222"/>
                  <a:pt x="2018192" y="120386"/>
                  <a:pt x="3617259" y="0"/>
                </a:cubicBezTo>
                <a:cubicBezTo>
                  <a:pt x="3493481" y="241408"/>
                  <a:pt x="3496672" y="1774982"/>
                  <a:pt x="3617259" y="2070848"/>
                </a:cubicBezTo>
                <a:cubicBezTo>
                  <a:pt x="2659270" y="2036714"/>
                  <a:pt x="765954" y="2172712"/>
                  <a:pt x="0" y="2070848"/>
                </a:cubicBezTo>
                <a:cubicBezTo>
                  <a:pt x="-110212" y="1548706"/>
                  <a:pt x="-142214" y="228698"/>
                  <a:pt x="0" y="0"/>
                </a:cubicBezTo>
                <a:close/>
              </a:path>
              <a:path w="3617259" h="2070848" stroke="0" extrusionOk="0">
                <a:moveTo>
                  <a:pt x="0" y="0"/>
                </a:moveTo>
                <a:cubicBezTo>
                  <a:pt x="1768931" y="149442"/>
                  <a:pt x="2055952" y="-35248"/>
                  <a:pt x="3617259" y="0"/>
                </a:cubicBezTo>
                <a:cubicBezTo>
                  <a:pt x="3686725" y="294770"/>
                  <a:pt x="3602779" y="1521142"/>
                  <a:pt x="3617259" y="2070848"/>
                </a:cubicBezTo>
                <a:cubicBezTo>
                  <a:pt x="1828546" y="1967340"/>
                  <a:pt x="1713521" y="1996562"/>
                  <a:pt x="0" y="2070848"/>
                </a:cubicBezTo>
                <a:cubicBezTo>
                  <a:pt x="109924" y="1224424"/>
                  <a:pt x="-77669" y="449010"/>
                  <a:pt x="0" y="0"/>
                </a:cubicBezTo>
                <a:close/>
              </a:path>
            </a:pathLst>
          </a:custGeom>
          <a:ln w="38100">
            <a:solidFill>
              <a:schemeClr val="accent1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251749851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ar-AE" sz="4400" dirty="0">
                <a:highlight>
                  <a:srgbClr val="FFFF00"/>
                </a:highlight>
                <a:cs typeface="Akhbar MT" pitchFamily="2" charset="-78"/>
              </a:rPr>
              <a:t>فــي شَهْر</a:t>
            </a:r>
            <a:r>
              <a:rPr lang="ar-AE" sz="2400" dirty="0">
                <a:cs typeface="Akhbar MT" pitchFamily="2" charset="-78"/>
              </a:rPr>
              <a:t>..................</a:t>
            </a:r>
          </a:p>
          <a:p>
            <a:r>
              <a:rPr lang="ar-AE" sz="4400" dirty="0">
                <a:highlight>
                  <a:srgbClr val="FFFF00"/>
                </a:highlight>
                <a:cs typeface="Akhbar MT" pitchFamily="2" charset="-78"/>
              </a:rPr>
              <a:t>في عامِ </a:t>
            </a:r>
            <a:r>
              <a:rPr lang="ar-AE" sz="2400" dirty="0">
                <a:cs typeface="Akhbar MT" pitchFamily="2" charset="-78"/>
              </a:rPr>
              <a:t>..................</a:t>
            </a:r>
            <a:endParaRPr lang="en-US" sz="4400" dirty="0">
              <a:cs typeface="Akhbar MT" pitchFamily="2" charset="-78"/>
            </a:endParaRPr>
          </a:p>
        </p:txBody>
      </p:sp>
      <p:pic>
        <p:nvPicPr>
          <p:cNvPr id="8" name="Picture 2" descr="مكة أيام زمان - أماكن وشوارع مكة المكرمة قديماً و حديثاً :... | فيسبوك">
            <a:extLst>
              <a:ext uri="{FF2B5EF4-FFF2-40B4-BE49-F238E27FC236}">
                <a16:creationId xmlns:a16="http://schemas.microsoft.com/office/drawing/2014/main" id="{75BF06C2-A858-4118-B2D9-18729F0606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48"/>
          <a:stretch/>
        </p:blipFill>
        <p:spPr bwMode="auto">
          <a:xfrm>
            <a:off x="7726455" y="2444326"/>
            <a:ext cx="1308385" cy="959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37CB9F18-6674-4220-8291-839C3A7B0EB1}"/>
              </a:ext>
            </a:extLst>
          </p:cNvPr>
          <p:cNvSpPr/>
          <p:nvPr/>
        </p:nvSpPr>
        <p:spPr>
          <a:xfrm>
            <a:off x="536099" y="3287460"/>
            <a:ext cx="20345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Akhbar MT" pitchFamily="2" charset="-78"/>
              </a:rPr>
              <a:t>رَبيع الأَوّل</a:t>
            </a:r>
            <a:endParaRPr lang="ar-SA" sz="54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Akhbar MT" pitchFamily="2" charset="-78"/>
            </a:endParaRPr>
          </a:p>
        </p:txBody>
      </p:sp>
      <p:pic>
        <p:nvPicPr>
          <p:cNvPr id="10" name="صورة 9" descr="صورة تحتوي على عشب, فيل, خارجي, الثدييات&#10;&#10;تم إنشاء الوصف تلقائياً">
            <a:extLst>
              <a:ext uri="{FF2B5EF4-FFF2-40B4-BE49-F238E27FC236}">
                <a16:creationId xmlns:a16="http://schemas.microsoft.com/office/drawing/2014/main" id="{B47F8F42-CED7-4F65-B8C5-03344FB409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103" y="4187849"/>
            <a:ext cx="1346724" cy="1010043"/>
          </a:xfrm>
          <a:prstGeom prst="rect">
            <a:avLst/>
          </a:prstGeom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9690C1DB-810C-4F82-B2FB-74AFF46E08A3}"/>
              </a:ext>
            </a:extLst>
          </p:cNvPr>
          <p:cNvSpPr/>
          <p:nvPr/>
        </p:nvSpPr>
        <p:spPr>
          <a:xfrm>
            <a:off x="11295513" y="5916147"/>
            <a:ext cx="58541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28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50</a:t>
            </a:r>
            <a:endParaRPr lang="ar-SA" sz="2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74614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 animBg="1"/>
      <p:bldP spid="7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312</Words>
  <Application>Microsoft Office PowerPoint</Application>
  <PresentationFormat>شاشة عريضة</PresentationFormat>
  <Paragraphs>65</Paragraphs>
  <Slides>21</Slides>
  <Notes>1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21</vt:i4>
      </vt:variant>
    </vt:vector>
  </HeadingPairs>
  <TitlesOfParts>
    <vt:vector size="27" baseType="lpstr">
      <vt:lpstr>Akhbar MT</vt:lpstr>
      <vt:lpstr>Arial</vt:lpstr>
      <vt:lpstr>Calibri</vt:lpstr>
      <vt:lpstr>Calibri Light</vt:lpstr>
      <vt:lpstr>Microsoft Uighur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بِماذا تُذكّرنا هَذهِ الصّورة؟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ماذا تَعلّمت الْيوم؟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Mouza Saeed Al Debaib Al Darei</dc:creator>
  <cp:lastModifiedBy>حمود حاتم الناصر</cp:lastModifiedBy>
  <cp:revision>4</cp:revision>
  <dcterms:created xsi:type="dcterms:W3CDTF">2020-09-30T19:51:44Z</dcterms:created>
  <dcterms:modified xsi:type="dcterms:W3CDTF">2021-02-24T03:10:31Z</dcterms:modified>
</cp:coreProperties>
</file>