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77" r:id="rId2"/>
    <p:sldId id="327" r:id="rId3"/>
    <p:sldId id="259" r:id="rId4"/>
    <p:sldId id="260" r:id="rId5"/>
    <p:sldId id="306" r:id="rId6"/>
    <p:sldId id="329" r:id="rId7"/>
    <p:sldId id="334" r:id="rId8"/>
    <p:sldId id="345" r:id="rId9"/>
    <p:sldId id="331" r:id="rId10"/>
    <p:sldId id="342" r:id="rId11"/>
    <p:sldId id="350" r:id="rId12"/>
    <p:sldId id="351" r:id="rId13"/>
    <p:sldId id="332" r:id="rId14"/>
    <p:sldId id="333" r:id="rId15"/>
    <p:sldId id="343" r:id="rId16"/>
    <p:sldId id="346" r:id="rId17"/>
    <p:sldId id="347" r:id="rId18"/>
    <p:sldId id="348" r:id="rId19"/>
    <p:sldId id="272" r:id="rId20"/>
    <p:sldId id="324" r:id="rId21"/>
    <p:sldId id="274" r:id="rId22"/>
    <p:sldId id="340" r:id="rId23"/>
    <p:sldId id="349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7" autoAdjust="0"/>
    <p:restoredTop sz="94660"/>
  </p:normalViewPr>
  <p:slideViewPr>
    <p:cSldViewPr snapToGrid="0">
      <p:cViewPr varScale="1">
        <p:scale>
          <a:sx n="67" d="100"/>
          <a:sy n="67" d="100"/>
        </p:scale>
        <p:origin x="128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CD9122-7FDF-4415-BC02-3C12E3059D29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B98DEA-3708-433F-8CBE-FA70DF3DF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343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B38CB-2BFE-4A8F-9663-D4E096E10C56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57C14-E99F-40AC-BFF8-14DC25915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189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B38CB-2BFE-4A8F-9663-D4E096E10C56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57C14-E99F-40AC-BFF8-14DC25915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180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B38CB-2BFE-4A8F-9663-D4E096E10C56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57C14-E99F-40AC-BFF8-14DC25915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389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B38CB-2BFE-4A8F-9663-D4E096E10C56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57C14-E99F-40AC-BFF8-14DC25915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719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B38CB-2BFE-4A8F-9663-D4E096E10C56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57C14-E99F-40AC-BFF8-14DC25915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596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B38CB-2BFE-4A8F-9663-D4E096E10C56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57C14-E99F-40AC-BFF8-14DC25915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915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B38CB-2BFE-4A8F-9663-D4E096E10C56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57C14-E99F-40AC-BFF8-14DC25915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951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B38CB-2BFE-4A8F-9663-D4E096E10C56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57C14-E99F-40AC-BFF8-14DC25915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769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B38CB-2BFE-4A8F-9663-D4E096E10C56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57C14-E99F-40AC-BFF8-14DC25915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335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B38CB-2BFE-4A8F-9663-D4E096E10C56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57C14-E99F-40AC-BFF8-14DC25915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53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B38CB-2BFE-4A8F-9663-D4E096E10C56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57C14-E99F-40AC-BFF8-14DC25915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551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B38CB-2BFE-4A8F-9663-D4E096E10C56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057C14-E99F-40AC-BFF8-14DC25915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062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4.png"/><Relationship Id="rId4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sv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microsoft.com/office/2007/relationships/media" Target="../media/media4.m4a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5" Type="http://schemas.microsoft.com/office/2007/relationships/media" Target="../media/media5.m4a"/><Relationship Id="rId10" Type="http://schemas.openxmlformats.org/officeDocument/2006/relationships/image" Target="../media/image13.png"/><Relationship Id="rId4" Type="http://schemas.openxmlformats.org/officeDocument/2006/relationships/audio" Target="../media/media4.m4a"/><Relationship Id="rId9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D153EC-52CF-4243-ABF1-30F2429D8FB8}"/>
              </a:ext>
            </a:extLst>
          </p:cNvPr>
          <p:cNvSpPr txBox="1"/>
          <p:nvPr/>
        </p:nvSpPr>
        <p:spPr>
          <a:xfrm>
            <a:off x="1912691" y="6087158"/>
            <a:ext cx="5880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dirty="0">
                <a:cs typeface="(AH) Manal Black" pitchFamily="2" charset="-78"/>
              </a:rPr>
              <a:t>إعداد المعلمة :فاطمة رباع                           روضة و مدرسة الرمس ح1</a:t>
            </a:r>
            <a:endParaRPr lang="en-US" sz="4400" dirty="0">
              <a:cs typeface="(AH) Manal Black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85D173-F185-4A75-8197-EBB9EB01AEC4}"/>
              </a:ext>
            </a:extLst>
          </p:cNvPr>
          <p:cNvSpPr txBox="1"/>
          <p:nvPr/>
        </p:nvSpPr>
        <p:spPr>
          <a:xfrm>
            <a:off x="2704342" y="681358"/>
            <a:ext cx="3523376" cy="830997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4800" dirty="0"/>
              <a:t>الوحدة الأولى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E8546B-DB0C-4C6B-8D4F-EE971B3D6E9B}"/>
              </a:ext>
            </a:extLst>
          </p:cNvPr>
          <p:cNvSpPr txBox="1"/>
          <p:nvPr/>
        </p:nvSpPr>
        <p:spPr>
          <a:xfrm>
            <a:off x="1635854" y="1656793"/>
            <a:ext cx="3217178" cy="830997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endParaRPr lang="ar-AE" sz="4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5E4AAE-D339-4BDE-9186-AD4AC5718DD1}"/>
              </a:ext>
            </a:extLst>
          </p:cNvPr>
          <p:cNvSpPr/>
          <p:nvPr/>
        </p:nvSpPr>
        <p:spPr>
          <a:xfrm>
            <a:off x="1711237" y="1749125"/>
            <a:ext cx="30463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AE" sz="3600" b="1" dirty="0"/>
              <a:t>الصِّدْق طَريقُ الجَنَّةِ</a:t>
            </a:r>
            <a:endParaRPr lang="en-US" sz="8000" dirty="0">
              <a:cs typeface="(AH) Manal Black" pitchFamily="2" charset="-7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E6EC23-3BEE-4827-ABAD-FEBEF67B82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12" t="9918" r="36698" b="19623"/>
          <a:stretch/>
        </p:blipFill>
        <p:spPr>
          <a:xfrm>
            <a:off x="611380" y="2648029"/>
            <a:ext cx="1986992" cy="27163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8D57C5-C071-42D1-810D-24B57B4474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128" t="10082" r="36422" b="18807"/>
          <a:stretch/>
        </p:blipFill>
        <p:spPr>
          <a:xfrm>
            <a:off x="6333688" y="1096857"/>
            <a:ext cx="2198932" cy="29867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3479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880BA5C-2954-4977-AAA5-73DA3031D0F7}"/>
              </a:ext>
            </a:extLst>
          </p:cNvPr>
          <p:cNvSpPr/>
          <p:nvPr/>
        </p:nvSpPr>
        <p:spPr>
          <a:xfrm>
            <a:off x="3045040" y="3611862"/>
            <a:ext cx="33402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AE" sz="3200" dirty="0"/>
              <a:t>أعُدِّدَ أضَرارَ الكْذِبِ.</a:t>
            </a:r>
            <a:endParaRPr lang="en-US" sz="3200" dirty="0"/>
          </a:p>
          <a:p>
            <a:pPr algn="r" rtl="1"/>
            <a:r>
              <a:rPr lang="ar-AE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99200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sApp Video 2020-09-08 at 8.15.21 PM">
            <a:hlinkClick r:id="" action="ppaction://media"/>
            <a:extLst>
              <a:ext uri="{FF2B5EF4-FFF2-40B4-BE49-F238E27FC236}">
                <a16:creationId xmlns:a16="http://schemas.microsoft.com/office/drawing/2014/main" id="{F3FE4463-0F10-4EDF-92F4-521BA5D644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0076" y="553358"/>
            <a:ext cx="7283847" cy="4572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3438D3-E98D-4717-B05B-34BEA3C4D292}"/>
              </a:ext>
            </a:extLst>
          </p:cNvPr>
          <p:cNvSpPr txBox="1"/>
          <p:nvPr/>
        </p:nvSpPr>
        <p:spPr>
          <a:xfrm>
            <a:off x="3539976" y="5233880"/>
            <a:ext cx="425063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AE" dirty="0"/>
              <a:t> لِماذا لَمْ يَلْتَفِتِ ا لْأصْدِقاءُ إِلَى صَديقِهِمُ الْغَريقِ؟</a:t>
            </a:r>
            <a:endParaRPr lang="en-US" sz="123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C1C9BB-22FC-402D-8E12-C7F61EABB8CF}"/>
              </a:ext>
            </a:extLst>
          </p:cNvPr>
          <p:cNvSpPr txBox="1"/>
          <p:nvPr/>
        </p:nvSpPr>
        <p:spPr>
          <a:xfrm>
            <a:off x="1276171" y="5820257"/>
            <a:ext cx="425063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AE" dirty="0"/>
              <a:t> أَتَوَقَّعُ ما يَحْدُثُ لَوْ لَمْ يَكُنْ رَجُلُ ا </a:t>
            </a:r>
            <a:r>
              <a:rPr lang="ar-AE" dirty="0" err="1"/>
              <a:t>لِْنْقاذِ</a:t>
            </a:r>
            <a:r>
              <a:rPr lang="ar-AE" dirty="0"/>
              <a:t> مَوْجودًا.</a:t>
            </a:r>
            <a:endParaRPr lang="en-US" sz="307000" dirty="0"/>
          </a:p>
        </p:txBody>
      </p:sp>
    </p:spTree>
    <p:extLst>
      <p:ext uri="{BB962C8B-B14F-4D97-AF65-F5344CB8AC3E}">
        <p14:creationId xmlns:p14="http://schemas.microsoft.com/office/powerpoint/2010/main" val="364073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6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880BA5C-2954-4977-AAA5-73DA3031D0F7}"/>
              </a:ext>
            </a:extLst>
          </p:cNvPr>
          <p:cNvSpPr/>
          <p:nvPr/>
        </p:nvSpPr>
        <p:spPr>
          <a:xfrm>
            <a:off x="1819923" y="3611862"/>
            <a:ext cx="51312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AE" sz="3200" dirty="0"/>
              <a:t>أقُارِنَ بَينْ جَزاءِ الصّادِقينَ وَعاقِبةَ الْكاذِبينَ.</a:t>
            </a:r>
          </a:p>
        </p:txBody>
      </p:sp>
    </p:spTree>
    <p:extLst>
      <p:ext uri="{BB962C8B-B14F-4D97-AF65-F5344CB8AC3E}">
        <p14:creationId xmlns:p14="http://schemas.microsoft.com/office/powerpoint/2010/main" val="2178852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93B2E3-93C0-43C4-8711-86EE6F9B84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394" t="33072" r="36698" b="10653"/>
          <a:stretch/>
        </p:blipFill>
        <p:spPr>
          <a:xfrm>
            <a:off x="834501" y="998290"/>
            <a:ext cx="7386710" cy="4899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C7AEA3-2661-40EA-89DE-97C10DD9C777}"/>
              </a:ext>
            </a:extLst>
          </p:cNvPr>
          <p:cNvSpPr txBox="1"/>
          <p:nvPr/>
        </p:nvSpPr>
        <p:spPr>
          <a:xfrm>
            <a:off x="1543574" y="1713700"/>
            <a:ext cx="17616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400" dirty="0">
                <a:solidFill>
                  <a:srgbClr val="FF0000"/>
                </a:solidFill>
              </a:rPr>
              <a:t>الله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220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أنت حقاً ذك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428C9F-BA66-4C9A-A181-ED96E2EDE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339" y="1761703"/>
            <a:ext cx="4015599" cy="31401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7C6258-4AFA-4B1A-9E13-C84F0D8A3C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427" t="55653" r="35534" b="35556"/>
          <a:stretch/>
        </p:blipFill>
        <p:spPr>
          <a:xfrm>
            <a:off x="5247880" y="585926"/>
            <a:ext cx="2679880" cy="110083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F9E7CA4-BE75-4634-8E56-DECDA332E8BD}"/>
              </a:ext>
            </a:extLst>
          </p:cNvPr>
          <p:cNvSpPr/>
          <p:nvPr/>
        </p:nvSpPr>
        <p:spPr>
          <a:xfrm>
            <a:off x="5025938" y="2177624"/>
            <a:ext cx="3240350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>
            <a:spAutoFit/>
          </a:bodyPr>
          <a:lstStyle/>
          <a:p>
            <a:pPr algn="r"/>
            <a:r>
              <a:rPr lang="ar-AE" sz="2800" dirty="0"/>
              <a:t>بِمَ لُقِّبَ رَسولُ اللّهِ - صَلَّى اللّهُ عَلَيْهِ وَسَلَّمَ - في مَكَّةَ الْمُكَرَّمَةِ؟</a:t>
            </a:r>
            <a:endParaRPr lang="en-US" sz="41300" dirty="0"/>
          </a:p>
        </p:txBody>
      </p:sp>
    </p:spTree>
    <p:extLst>
      <p:ext uri="{BB962C8B-B14F-4D97-AF65-F5344CB8AC3E}">
        <p14:creationId xmlns:p14="http://schemas.microsoft.com/office/powerpoint/2010/main" val="33907090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21E8214-0583-4478-A666-02356E17F83E}"/>
              </a:ext>
            </a:extLst>
          </p:cNvPr>
          <p:cNvSpPr txBox="1"/>
          <p:nvPr/>
        </p:nvSpPr>
        <p:spPr>
          <a:xfrm>
            <a:off x="1426459" y="3655728"/>
            <a:ext cx="5930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AE" sz="3200" dirty="0"/>
              <a:t>أدُلِّلَ عَلىَ الْتِزامي باِلصِّدْقِ</a:t>
            </a:r>
            <a:endParaRPr lang="ar-AE" sz="6600" b="1" dirty="0"/>
          </a:p>
        </p:txBody>
      </p:sp>
    </p:spTree>
    <p:extLst>
      <p:ext uri="{BB962C8B-B14F-4D97-AF65-F5344CB8AC3E}">
        <p14:creationId xmlns:p14="http://schemas.microsoft.com/office/powerpoint/2010/main" val="316642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D1FB626-7D68-419B-9911-37A602BB79C2}"/>
              </a:ext>
            </a:extLst>
          </p:cNvPr>
          <p:cNvGrpSpPr/>
          <p:nvPr/>
        </p:nvGrpSpPr>
        <p:grpSpPr>
          <a:xfrm>
            <a:off x="1305017" y="754601"/>
            <a:ext cx="6400800" cy="5348798"/>
            <a:chOff x="1305017" y="754601"/>
            <a:chExt cx="6400800" cy="534879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48586EF-C955-41FF-943A-E13F198AC8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825" t="21305" r="35437" b="5167"/>
            <a:stretch/>
          </p:blipFill>
          <p:spPr>
            <a:xfrm>
              <a:off x="1305017" y="754601"/>
              <a:ext cx="6400800" cy="5149049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4B74B0B-9025-455F-8454-8F7F93A6989C}"/>
                </a:ext>
              </a:extLst>
            </p:cNvPr>
            <p:cNvSpPr/>
            <p:nvPr/>
          </p:nvSpPr>
          <p:spPr>
            <a:xfrm>
              <a:off x="3116062" y="3968318"/>
              <a:ext cx="4518735" cy="21350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003663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93A262-C149-4460-93F0-F0FC0DAF5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788" y="1486573"/>
            <a:ext cx="2449142" cy="21728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E51EE2-73AC-49FA-BF94-732AE86B7F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175" t="46850" r="37670" b="37503"/>
          <a:stretch/>
        </p:blipFill>
        <p:spPr>
          <a:xfrm>
            <a:off x="748794" y="4068760"/>
            <a:ext cx="7312130" cy="16867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2E6F1D-9C45-44F7-B668-4BCBE0CACB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052" t="18170" r="35453" b="73869"/>
          <a:stretch/>
        </p:blipFill>
        <p:spPr>
          <a:xfrm>
            <a:off x="5221584" y="571216"/>
            <a:ext cx="2758346" cy="9153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AA1399-EE55-4F7D-988B-24C9761C53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795" t="40809" r="50680" b="52805"/>
          <a:stretch/>
        </p:blipFill>
        <p:spPr>
          <a:xfrm>
            <a:off x="3134914" y="3251057"/>
            <a:ext cx="2449142" cy="81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7592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B5248A-D617-4561-A61D-B4908B714E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46" t="16645" r="35242" b="31230"/>
          <a:stretch/>
        </p:blipFill>
        <p:spPr>
          <a:xfrm>
            <a:off x="1074198" y="632533"/>
            <a:ext cx="7119891" cy="5404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08566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B4C8DF5-5133-4E7D-A1AE-AF3AE9A08A83}"/>
              </a:ext>
            </a:extLst>
          </p:cNvPr>
          <p:cNvSpPr txBox="1"/>
          <p:nvPr/>
        </p:nvSpPr>
        <p:spPr>
          <a:xfrm>
            <a:off x="2068996" y="3561784"/>
            <a:ext cx="50060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7200" b="1" dirty="0"/>
              <a:t>أَنْشِطَةُ الطّالِبِ</a:t>
            </a:r>
            <a:endParaRPr lang="ar-AE" sz="71400" b="1" dirty="0">
              <a:effectLst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89046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3600EFF-834E-499C-B166-CB21BF034DEC}"/>
              </a:ext>
            </a:extLst>
          </p:cNvPr>
          <p:cNvSpPr/>
          <p:nvPr/>
        </p:nvSpPr>
        <p:spPr>
          <a:xfrm>
            <a:off x="671119" y="3130299"/>
            <a:ext cx="747459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AE" sz="8800" b="1" dirty="0">
                <a:solidFill>
                  <a:srgbClr val="FF0000"/>
                </a:solidFill>
              </a:rPr>
              <a:t>الصِّدْق طَريقُ الجَنَّةِ</a:t>
            </a:r>
            <a:endParaRPr lang="en-US" sz="8800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B278C59-DEE4-4EB1-AAE8-D6E443F783CC}"/>
              </a:ext>
            </a:extLst>
          </p:cNvPr>
          <p:cNvSpPr/>
          <p:nvPr/>
        </p:nvSpPr>
        <p:spPr>
          <a:xfrm>
            <a:off x="3086856" y="1113078"/>
            <a:ext cx="27763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AE" sz="4000" b="1" u="sng" dirty="0">
                <a:latin typeface="RB-Bold"/>
                <a:cs typeface="(AH) Manal Black" pitchFamily="2" charset="-78"/>
              </a:rPr>
              <a:t>عنوان الدرس:-</a:t>
            </a:r>
            <a:endParaRPr lang="en-US" sz="4000" u="sng" dirty="0"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503871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CFD089-EFFC-47A3-963D-25BE519AC3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87" t="46332" r="35922" b="15351"/>
          <a:stretch/>
        </p:blipFill>
        <p:spPr>
          <a:xfrm>
            <a:off x="577049" y="514904"/>
            <a:ext cx="7759083" cy="4199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49106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4EDE4B-34CA-4770-8B48-F81272FFDF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78" t="25576" r="35872" b="9510"/>
          <a:stretch/>
        </p:blipFill>
        <p:spPr>
          <a:xfrm>
            <a:off x="1191236" y="520117"/>
            <a:ext cx="6761527" cy="615752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97E3CA7-8FE9-4F1D-8BD7-D7A6E58916D0}"/>
              </a:ext>
            </a:extLst>
          </p:cNvPr>
          <p:cNvCxnSpPr/>
          <p:nvPr/>
        </p:nvCxnSpPr>
        <p:spPr>
          <a:xfrm flipH="1">
            <a:off x="3070371" y="1417739"/>
            <a:ext cx="1333849" cy="13002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3730BB2-C0EA-49F8-84FA-A0454883DB7F}"/>
              </a:ext>
            </a:extLst>
          </p:cNvPr>
          <p:cNvCxnSpPr>
            <a:cxnSpLocks/>
          </p:cNvCxnSpPr>
          <p:nvPr/>
        </p:nvCxnSpPr>
        <p:spPr>
          <a:xfrm flipH="1">
            <a:off x="2952925" y="2067886"/>
            <a:ext cx="145129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FA6343D-98F2-4D50-B47B-B670D59813B2}"/>
              </a:ext>
            </a:extLst>
          </p:cNvPr>
          <p:cNvCxnSpPr>
            <a:cxnSpLocks/>
          </p:cNvCxnSpPr>
          <p:nvPr/>
        </p:nvCxnSpPr>
        <p:spPr>
          <a:xfrm flipH="1" flipV="1">
            <a:off x="3070371" y="1417739"/>
            <a:ext cx="1333849" cy="12415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671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4A4754-804E-4547-9D64-38B63815E6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46" t="11548" r="34496" b="51591"/>
          <a:stretch/>
        </p:blipFill>
        <p:spPr>
          <a:xfrm>
            <a:off x="533278" y="816655"/>
            <a:ext cx="7284500" cy="3733102"/>
          </a:xfrm>
          <a:prstGeom prst="rect">
            <a:avLst/>
          </a:prstGeom>
        </p:spPr>
      </p:pic>
      <p:pic>
        <p:nvPicPr>
          <p:cNvPr id="4" name="Graphic 3" descr="Checkmark">
            <a:extLst>
              <a:ext uri="{FF2B5EF4-FFF2-40B4-BE49-F238E27FC236}">
                <a16:creationId xmlns:a16="http://schemas.microsoft.com/office/drawing/2014/main" id="{0A4581BE-9C44-4C35-8DBE-BE3BB02826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4397" y="1610437"/>
            <a:ext cx="602974" cy="659296"/>
          </a:xfrm>
          <a:prstGeom prst="rect">
            <a:avLst/>
          </a:prstGeom>
        </p:spPr>
      </p:pic>
      <p:pic>
        <p:nvPicPr>
          <p:cNvPr id="12" name="Graphic 11" descr="Close">
            <a:extLst>
              <a:ext uri="{FF2B5EF4-FFF2-40B4-BE49-F238E27FC236}">
                <a16:creationId xmlns:a16="http://schemas.microsoft.com/office/drawing/2014/main" id="{3291E974-F6FD-4744-BD87-DDA263F4A1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54673" y="2158205"/>
            <a:ext cx="692698" cy="692698"/>
          </a:xfrm>
          <a:prstGeom prst="rect">
            <a:avLst/>
          </a:prstGeom>
        </p:spPr>
      </p:pic>
      <p:pic>
        <p:nvPicPr>
          <p:cNvPr id="14" name="Graphic 13" descr="Checkmark">
            <a:extLst>
              <a:ext uri="{FF2B5EF4-FFF2-40B4-BE49-F238E27FC236}">
                <a16:creationId xmlns:a16="http://schemas.microsoft.com/office/drawing/2014/main" id="{D2EBA800-E5B7-4AFF-AC94-127AAFE90C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44397" y="2668164"/>
            <a:ext cx="602974" cy="659296"/>
          </a:xfrm>
          <a:prstGeom prst="rect">
            <a:avLst/>
          </a:prstGeom>
        </p:spPr>
      </p:pic>
      <p:pic>
        <p:nvPicPr>
          <p:cNvPr id="18" name="Graphic 17" descr="Checkmark">
            <a:extLst>
              <a:ext uri="{FF2B5EF4-FFF2-40B4-BE49-F238E27FC236}">
                <a16:creationId xmlns:a16="http://schemas.microsoft.com/office/drawing/2014/main" id="{F299A292-0B8A-4FC4-8A0C-481FF95317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58106" y="3773415"/>
            <a:ext cx="602974" cy="659296"/>
          </a:xfrm>
          <a:prstGeom prst="rect">
            <a:avLst/>
          </a:prstGeom>
        </p:spPr>
      </p:pic>
      <p:pic>
        <p:nvPicPr>
          <p:cNvPr id="9" name="Graphic 8" descr="Close">
            <a:extLst>
              <a:ext uri="{FF2B5EF4-FFF2-40B4-BE49-F238E27FC236}">
                <a16:creationId xmlns:a16="http://schemas.microsoft.com/office/drawing/2014/main" id="{9EA01169-AA64-4991-B976-493922D3C3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54673" y="3264934"/>
            <a:ext cx="692698" cy="69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91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4A4754-804E-4547-9D64-38B63815E6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248" t="46721" r="34311" b="5108"/>
          <a:stretch/>
        </p:blipFill>
        <p:spPr>
          <a:xfrm>
            <a:off x="1040235" y="377313"/>
            <a:ext cx="6769915" cy="6233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2772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0870D8-8B13-4A98-BDE7-75B205DDB663}"/>
              </a:ext>
            </a:extLst>
          </p:cNvPr>
          <p:cNvSpPr txBox="1"/>
          <p:nvPr/>
        </p:nvSpPr>
        <p:spPr>
          <a:xfrm>
            <a:off x="3674165" y="400878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800" u="sng" dirty="0">
                <a:solidFill>
                  <a:srgbClr val="FF0000"/>
                </a:solidFill>
                <a:cs typeface="(AH) Manal Black" pitchFamily="2" charset="-78"/>
              </a:rPr>
              <a:t>سأتعلـم اليـوم :-</a:t>
            </a:r>
            <a:endParaRPr lang="en-US" sz="4800" u="sng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8D2F1A-1DE5-4A70-AAC8-3E620A466341}"/>
              </a:ext>
            </a:extLst>
          </p:cNvPr>
          <p:cNvSpPr txBox="1"/>
          <p:nvPr/>
        </p:nvSpPr>
        <p:spPr>
          <a:xfrm>
            <a:off x="93739" y="1495582"/>
            <a:ext cx="675860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AE" sz="2800" dirty="0"/>
              <a:t>أُوَضِّحَ مَفْهومَ الصِّدْقِ وَمَفْهومَ الْكَذِبِ.</a:t>
            </a:r>
            <a:endParaRPr lang="en-US" sz="2800" dirty="0"/>
          </a:p>
          <a:p>
            <a:pPr marL="457200" indent="-457200" algn="r" rtl="1">
              <a:buFont typeface="Arial" panose="020B0604020202020204" pitchFamily="34" charset="0"/>
              <a:buChar char="•"/>
            </a:pPr>
            <a:endParaRPr lang="ar-AE" sz="2800" dirty="0"/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AE" sz="2800" dirty="0"/>
              <a:t>أعُدِّدَ أضَرارَ الكْذِبِ.</a:t>
            </a:r>
            <a:endParaRPr lang="en-US" sz="2800" dirty="0"/>
          </a:p>
          <a:p>
            <a:pPr marL="457200" indent="-457200" algn="r" rtl="1">
              <a:buFont typeface="Arial" panose="020B0604020202020204" pitchFamily="34" charset="0"/>
              <a:buChar char="•"/>
            </a:pPr>
            <a:endParaRPr lang="ar-AE" sz="2800" dirty="0"/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AE" sz="2800" dirty="0"/>
              <a:t>أقُارِنَ بَينْ جَزاءِ الصّادِقينَ وَعاقِبةَ الْكاذِبينَ.</a:t>
            </a:r>
            <a:endParaRPr lang="en-US" sz="2800" dirty="0"/>
          </a:p>
          <a:p>
            <a:pPr marL="457200" indent="-457200" algn="r" rtl="1">
              <a:buFont typeface="Arial" panose="020B0604020202020204" pitchFamily="34" charset="0"/>
              <a:buChar char="•"/>
            </a:pPr>
            <a:endParaRPr lang="ar-AE" sz="2800" dirty="0"/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AE" sz="2800" dirty="0"/>
              <a:t>أدُلِّلَ عَلىَ الْتِزامي باِلصِّدْقِ</a:t>
            </a:r>
            <a:endParaRPr lang="ar-AE" sz="6000" b="1" dirty="0">
              <a:effectLst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6965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9EE67B-10A3-463F-A73E-6E07C2100063}"/>
              </a:ext>
            </a:extLst>
          </p:cNvPr>
          <p:cNvSpPr/>
          <p:nvPr/>
        </p:nvSpPr>
        <p:spPr>
          <a:xfrm>
            <a:off x="1951518" y="3823174"/>
            <a:ext cx="53751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algn="ctr" rtl="1">
              <a:buFont typeface="Arial" panose="020B0604020202020204" pitchFamily="34" charset="0"/>
              <a:buChar char="•"/>
            </a:pPr>
            <a:r>
              <a:rPr lang="ar-AE" sz="3200" dirty="0"/>
              <a:t>أُوَضِّحَ مَفْهومَ الصِّدْقِ وَمَفْهومَ الْكَذِبِ.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286413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Pentagon 2">
            <a:extLst>
              <a:ext uri="{FF2B5EF4-FFF2-40B4-BE49-F238E27FC236}">
                <a16:creationId xmlns:a16="http://schemas.microsoft.com/office/drawing/2014/main" id="{C3C8F769-E008-45A4-B829-188E65FB4AF3}"/>
              </a:ext>
            </a:extLst>
          </p:cNvPr>
          <p:cNvSpPr/>
          <p:nvPr/>
        </p:nvSpPr>
        <p:spPr>
          <a:xfrm>
            <a:off x="4717755" y="5451150"/>
            <a:ext cx="3506207" cy="762152"/>
          </a:xfrm>
          <a:prstGeom prst="homePlate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64CDD8-5A1B-4788-9D75-BB272724536A}"/>
              </a:ext>
            </a:extLst>
          </p:cNvPr>
          <p:cNvSpPr/>
          <p:nvPr/>
        </p:nvSpPr>
        <p:spPr>
          <a:xfrm>
            <a:off x="4919792" y="5601393"/>
            <a:ext cx="31021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2400" b="1" dirty="0">
                <a:latin typeface="KarimLTRegular"/>
              </a:rPr>
              <a:t>لِماذا احْتَضَنَ ا لْأبُ ابْنَهُ أَحْمَدَ؟</a:t>
            </a:r>
            <a:endParaRPr lang="en-US" sz="2400" b="1" dirty="0"/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401E2BC6-0EE1-41C3-A64F-6509049EEF37}"/>
              </a:ext>
            </a:extLst>
          </p:cNvPr>
          <p:cNvSpPr/>
          <p:nvPr/>
        </p:nvSpPr>
        <p:spPr>
          <a:xfrm>
            <a:off x="920038" y="5402531"/>
            <a:ext cx="3506207" cy="762152"/>
          </a:xfrm>
          <a:prstGeom prst="homePlate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DCF923-D951-4DC5-87CE-B2E91E2274E9}"/>
              </a:ext>
            </a:extLst>
          </p:cNvPr>
          <p:cNvSpPr/>
          <p:nvPr/>
        </p:nvSpPr>
        <p:spPr>
          <a:xfrm>
            <a:off x="1051739" y="5552774"/>
            <a:ext cx="29530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2400" dirty="0"/>
              <a:t>أَذْكُرُ ماذا أَفْعَلُ لَوْ كُنْتُ مَكانَهُ</a:t>
            </a:r>
            <a:endParaRPr lang="en-US" sz="3200" b="1" dirty="0"/>
          </a:p>
        </p:txBody>
      </p:sp>
      <p:pic>
        <p:nvPicPr>
          <p:cNvPr id="8" name="WhatsApp Video 2020-09-08 at 7.21.06 PM">
            <a:hlinkClick r:id="" action="ppaction://media"/>
            <a:extLst>
              <a:ext uri="{FF2B5EF4-FFF2-40B4-BE49-F238E27FC236}">
                <a16:creationId xmlns:a16="http://schemas.microsoft.com/office/drawing/2014/main" id="{280E5268-4E9E-4D0D-9D02-C32BF91569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62470" y="461639"/>
            <a:ext cx="6037526" cy="453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89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24E8B0-1CBF-40C8-8DE1-5639A06557FA}"/>
              </a:ext>
            </a:extLst>
          </p:cNvPr>
          <p:cNvSpPr txBox="1"/>
          <p:nvPr/>
        </p:nvSpPr>
        <p:spPr>
          <a:xfrm>
            <a:off x="1329655" y="5190309"/>
            <a:ext cx="648469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AE" sz="3600" dirty="0"/>
              <a:t>أَتَوَقَّعُ شُعورَ طارِقٍ بَعْدَ اكْتِشافِ والِدِهِ لِكَذِبِهِ</a:t>
            </a:r>
            <a:endParaRPr lang="en-US" sz="85700" dirty="0"/>
          </a:p>
        </p:txBody>
      </p:sp>
      <p:pic>
        <p:nvPicPr>
          <p:cNvPr id="2" name="WhatsApp Video 2020-09-08 at 7.44.22 PM">
            <a:hlinkClick r:id="" action="ppaction://media"/>
            <a:extLst>
              <a:ext uri="{FF2B5EF4-FFF2-40B4-BE49-F238E27FC236}">
                <a16:creationId xmlns:a16="http://schemas.microsoft.com/office/drawing/2014/main" id="{5F82B9E3-B77A-4E48-9DFD-CE617CED6E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1134" y="664430"/>
            <a:ext cx="7346793" cy="423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79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B36B03E-64F0-4E6F-8743-CF630997C5A0}"/>
              </a:ext>
            </a:extLst>
          </p:cNvPr>
          <p:cNvSpPr txBox="1"/>
          <p:nvPr/>
        </p:nvSpPr>
        <p:spPr>
          <a:xfrm>
            <a:off x="5350710" y="624571"/>
            <a:ext cx="2670314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AE" sz="3600" dirty="0"/>
              <a:t>أُلاحِظُ، وَأُطَبِّقُ:</a:t>
            </a:r>
            <a:endParaRPr lang="en-US" sz="400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776B79-2245-4ED1-BDDB-6E51A65DD2D2}"/>
              </a:ext>
            </a:extLst>
          </p:cNvPr>
          <p:cNvSpPr/>
          <p:nvPr/>
        </p:nvSpPr>
        <p:spPr>
          <a:xfrm>
            <a:off x="5217155" y="1832084"/>
            <a:ext cx="3117831" cy="461665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r" rtl="1"/>
            <a:r>
              <a:rPr lang="ar-AE" sz="2400" dirty="0"/>
              <a:t>ماذا تَفْعَلُ الْفَتاةُ في الصّورَة؟</a:t>
            </a:r>
            <a:endParaRPr lang="en-US" sz="4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59C574-7F77-479B-B095-3E237F2A9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297" y="1145347"/>
            <a:ext cx="4077627" cy="3465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117D542-332E-4390-8914-7622EAB92DAE}"/>
              </a:ext>
            </a:extLst>
          </p:cNvPr>
          <p:cNvSpPr/>
          <p:nvPr/>
        </p:nvSpPr>
        <p:spPr>
          <a:xfrm>
            <a:off x="6449002" y="2680475"/>
            <a:ext cx="1830701" cy="523220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r" rtl="1"/>
            <a:r>
              <a:rPr lang="ar-AE" sz="2800" dirty="0"/>
              <a:t>لِماذا تَتَلَفَّتُ؟</a:t>
            </a:r>
            <a:endParaRPr lang="en-US" sz="66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D5C9D2-9037-49A7-B9D2-3E4DEC1ADA62}"/>
              </a:ext>
            </a:extLst>
          </p:cNvPr>
          <p:cNvSpPr/>
          <p:nvPr/>
        </p:nvSpPr>
        <p:spPr>
          <a:xfrm>
            <a:off x="5014455" y="3590421"/>
            <a:ext cx="3342823" cy="646331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r" rtl="1"/>
            <a:r>
              <a:rPr lang="ar-AE" sz="2400" dirty="0"/>
              <a:t>أَذْكُرُ ماذا أَفْعَلُ لَوْ كْنُت مَكانَها</a:t>
            </a:r>
            <a:r>
              <a:rPr lang="ar-AE" sz="1600" dirty="0"/>
              <a:t>.</a:t>
            </a:r>
            <a:r>
              <a:rPr lang="ar-AE" sz="3600" dirty="0"/>
              <a:t>؟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2386509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B36B03E-64F0-4E6F-8743-CF630997C5A0}"/>
              </a:ext>
            </a:extLst>
          </p:cNvPr>
          <p:cNvSpPr txBox="1"/>
          <p:nvPr/>
        </p:nvSpPr>
        <p:spPr>
          <a:xfrm>
            <a:off x="5439487" y="776291"/>
            <a:ext cx="2670314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AE" sz="3600" dirty="0"/>
              <a:t>أُلاحِظُ، وَأُطَبِّقُ:</a:t>
            </a:r>
            <a:endParaRPr lang="en-US" sz="400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776B79-2245-4ED1-BDDB-6E51A65DD2D2}"/>
              </a:ext>
            </a:extLst>
          </p:cNvPr>
          <p:cNvSpPr/>
          <p:nvPr/>
        </p:nvSpPr>
        <p:spPr>
          <a:xfrm>
            <a:off x="4715411" y="1913945"/>
            <a:ext cx="3502510" cy="646331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>
            <a:spAutoFit/>
          </a:bodyPr>
          <a:lstStyle/>
          <a:p>
            <a:pPr algn="r" rtl="1"/>
            <a:r>
              <a:rPr lang="ar-AE" sz="2800" dirty="0"/>
              <a:t>أَصِفُ ما أَراهُ في الصّورَةِ.</a:t>
            </a:r>
            <a:r>
              <a:rPr lang="ar-AE" sz="3600" dirty="0"/>
              <a:t>؟</a:t>
            </a:r>
            <a:endParaRPr lang="en-US" sz="66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D5C9D2-9037-49A7-B9D2-3E4DEC1ADA62}"/>
              </a:ext>
            </a:extLst>
          </p:cNvPr>
          <p:cNvSpPr/>
          <p:nvPr/>
        </p:nvSpPr>
        <p:spPr>
          <a:xfrm>
            <a:off x="4452662" y="3593936"/>
            <a:ext cx="3778468" cy="523220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>
            <a:spAutoFit/>
          </a:bodyPr>
          <a:lstStyle/>
          <a:p>
            <a:pPr algn="r" rtl="1"/>
            <a:r>
              <a:rPr lang="ar-AE" sz="2800" dirty="0"/>
              <a:t>أَصِفُ شُعوري لَوْ كُنْتُ مَكانَهُ.</a:t>
            </a:r>
            <a:endParaRPr lang="en-US" sz="199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AB27DD-E261-44AA-A08E-7730A899B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079" y="1555056"/>
            <a:ext cx="3348995" cy="32041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117D542-332E-4390-8914-7622EAB92DAE}"/>
              </a:ext>
            </a:extLst>
          </p:cNvPr>
          <p:cNvSpPr/>
          <p:nvPr/>
        </p:nvSpPr>
        <p:spPr>
          <a:xfrm>
            <a:off x="4452662" y="2767120"/>
            <a:ext cx="3877142" cy="523220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>
            <a:spAutoFit/>
          </a:bodyPr>
          <a:lstStyle/>
          <a:p>
            <a:pPr algn="r" rtl="1"/>
            <a:r>
              <a:rPr lang="ar-AE" sz="2800" dirty="0"/>
              <a:t>لِماذا كَرَّمَ مُديرُ الْمَدْرَسَةِ الطّالِبَ؟</a:t>
            </a:r>
            <a:endParaRPr lang="en-US" sz="13800" dirty="0"/>
          </a:p>
        </p:txBody>
      </p:sp>
    </p:spTree>
    <p:extLst>
      <p:ext uri="{BB962C8B-B14F-4D97-AF65-F5344CB8AC3E}">
        <p14:creationId xmlns:p14="http://schemas.microsoft.com/office/powerpoint/2010/main" val="1232506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D3438D3-E98D-4717-B05B-34BEA3C4D292}"/>
              </a:ext>
            </a:extLst>
          </p:cNvPr>
          <p:cNvSpPr txBox="1"/>
          <p:nvPr/>
        </p:nvSpPr>
        <p:spPr>
          <a:xfrm>
            <a:off x="3914756" y="952083"/>
            <a:ext cx="4250637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AE" sz="2400" dirty="0"/>
              <a:t>أَحِرْصُ عَلى الصِّدْقِ مَعَ الْجَميعِ؛ لِيُحِبَّني أَصْدِقائي</a:t>
            </a:r>
            <a:endParaRPr lang="en-US" sz="10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C1C9BB-22FC-402D-8E12-C7F61EABB8CF}"/>
              </a:ext>
            </a:extLst>
          </p:cNvPr>
          <p:cNvSpPr txBox="1"/>
          <p:nvPr/>
        </p:nvSpPr>
        <p:spPr>
          <a:xfrm>
            <a:off x="3914755" y="2207991"/>
            <a:ext cx="4250637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AE" sz="2400" dirty="0"/>
              <a:t>أُحِبُّ أَنْ أَكونَ مِثْلَ رَسولِ اللَّهِ- صَلَّى اللَّهُ عَلَيْهِ وَسَلَّمَ صادِقَةً أَمينَةً</a:t>
            </a:r>
            <a:endParaRPr lang="en-US" sz="255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BE11AF-82EF-42C5-87C2-8B4ED2BF0119}"/>
              </a:ext>
            </a:extLst>
          </p:cNvPr>
          <p:cNvSpPr txBox="1"/>
          <p:nvPr/>
        </p:nvSpPr>
        <p:spPr>
          <a:xfrm>
            <a:off x="3171038" y="3378690"/>
            <a:ext cx="5176005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AE" sz="4000" dirty="0"/>
              <a:t> </a:t>
            </a:r>
            <a:r>
              <a:rPr lang="ar-AE" sz="2400" dirty="0"/>
              <a:t>دائِمًا أَدْعو رَبّي، وَأَقولُ: (اللَّهُمَّ احْفَظْ لِساني مِنَ الْكَذِبِ).</a:t>
            </a:r>
            <a:endParaRPr lang="en-US" sz="400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2DA2B8-6080-4111-8E41-E220DBA5DCB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4888"/>
          <a:stretch/>
        </p:blipFill>
        <p:spPr>
          <a:xfrm>
            <a:off x="1180730" y="1429137"/>
            <a:ext cx="1923197" cy="3711375"/>
          </a:xfrm>
          <a:prstGeom prst="rect">
            <a:avLst/>
          </a:prstGeom>
        </p:spPr>
      </p:pic>
      <p:pic>
        <p:nvPicPr>
          <p:cNvPr id="3" name="1">
            <a:hlinkClick r:id="" action="ppaction://media"/>
            <a:extLst>
              <a:ext uri="{FF2B5EF4-FFF2-40B4-BE49-F238E27FC236}">
                <a16:creationId xmlns:a16="http://schemas.microsoft.com/office/drawing/2014/main" id="{C071B11C-2B46-4B2B-BC1A-78002085A5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37237" y="1124336"/>
            <a:ext cx="609600" cy="609600"/>
          </a:xfrm>
          <a:prstGeom prst="rect">
            <a:avLst/>
          </a:prstGeom>
        </p:spPr>
      </p:pic>
      <p:pic>
        <p:nvPicPr>
          <p:cNvPr id="6" name="2">
            <a:hlinkClick r:id="" action="ppaction://media"/>
            <a:extLst>
              <a:ext uri="{FF2B5EF4-FFF2-40B4-BE49-F238E27FC236}">
                <a16:creationId xmlns:a16="http://schemas.microsoft.com/office/drawing/2014/main" id="{9ACBC4C1-AE56-4557-858C-AD63C27FAC6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204541" y="2260026"/>
            <a:ext cx="609600" cy="609600"/>
          </a:xfrm>
          <a:prstGeom prst="rect">
            <a:avLst/>
          </a:prstGeom>
        </p:spPr>
      </p:pic>
      <p:pic>
        <p:nvPicPr>
          <p:cNvPr id="11" name="3">
            <a:hlinkClick r:id="" action="ppaction://media"/>
            <a:extLst>
              <a:ext uri="{FF2B5EF4-FFF2-40B4-BE49-F238E27FC236}">
                <a16:creationId xmlns:a16="http://schemas.microsoft.com/office/drawing/2014/main" id="{2AD76C7C-B526-4BEB-B472-7E588D27FA5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609955" y="46628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470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6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6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491</TotalTime>
  <Words>202</Words>
  <Application>Microsoft Office PowerPoint</Application>
  <PresentationFormat>عرض على الشاشة (4:3)</PresentationFormat>
  <Paragraphs>37</Paragraphs>
  <Slides>23</Slides>
  <Notes>0</Notes>
  <HiddenSlides>0</HiddenSlides>
  <MMClips>6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KarimLTRegular</vt:lpstr>
      <vt:lpstr>RB-Bold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فاطمة عبد الله الشحي</dc:creator>
  <cp:lastModifiedBy>lina safi</cp:lastModifiedBy>
  <cp:revision>54</cp:revision>
  <dcterms:created xsi:type="dcterms:W3CDTF">2020-04-01T11:11:25Z</dcterms:created>
  <dcterms:modified xsi:type="dcterms:W3CDTF">2021-02-24T08:46:01Z</dcterms:modified>
</cp:coreProperties>
</file>