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4" r:id="rId2"/>
    <p:sldMasterId id="2147483681" r:id="rId3"/>
    <p:sldMasterId id="2147483693" r:id="rId4"/>
  </p:sldMasterIdLst>
  <p:notesMasterIdLst>
    <p:notesMasterId r:id="rId30"/>
  </p:notesMasterIdLst>
  <p:handoutMasterIdLst>
    <p:handoutMasterId r:id="rId31"/>
  </p:handoutMasterIdLst>
  <p:sldIdLst>
    <p:sldId id="257" r:id="rId5"/>
    <p:sldId id="361" r:id="rId6"/>
    <p:sldId id="360" r:id="rId7"/>
    <p:sldId id="405" r:id="rId8"/>
    <p:sldId id="265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79619" autoAdjust="0"/>
  </p:normalViewPr>
  <p:slideViewPr>
    <p:cSldViewPr>
      <p:cViewPr varScale="1">
        <p:scale>
          <a:sx n="53" d="100"/>
          <a:sy n="53" d="100"/>
        </p:scale>
        <p:origin x="710" y="8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20EA5F0D-C1DC-412F-A146-DDB3A74B588F}" type="datetimeFigureOut">
              <a:rPr lang="ar-SA">
                <a:latin typeface="Tahoma" panose="020B0604030504040204" pitchFamily="34" charset="0"/>
              </a:rPr>
              <a:t>12/01/1442</a:t>
            </a:fld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7BAE14B8-3CC9-472D-9BC5-A84D80684DE2}" type="slidenum">
              <a:rPr lang="ar-SA">
                <a:latin typeface="Tahoma" panose="020B0604030504040204" pitchFamily="34" charset="0"/>
              </a:rPr>
              <a:t>‹#›</a:t>
            </a:fld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fld id="{A8CDE508-72C8-4AB5-AA9C-1584D31690E0}" type="datetimeFigureOut">
              <a:rPr lang="ar-SA" smtClean="0"/>
              <a:pPr rtl="1"/>
              <a:t>12/01/1442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 dirty="0"/>
              <a:t>انقر لتحرير أنماط النص الرئيسي</a:t>
            </a:r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fld id="{7FB667E1-E601-4AAF-B95C-B25720D70A60}" type="slidenum">
              <a:rPr lang="ar-SA" smtClean="0"/>
              <a:pPr rtl="1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FC80C-08A8-4975-9FC1-EF66F486E6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6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72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6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94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36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6095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6CEA-276B-4F7C-AF76-AB27606B29F7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8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642A-3967-4881-A033-83F2C077CB07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5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4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187275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8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1798-0EA1-442E-A11A-CA5C5BAD9ECD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93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1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5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32000"/>
            <a:ext cx="507492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36150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2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01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43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72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6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5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0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14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7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C1F9-DB8E-4FEB-A240-C94AD3F45453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7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0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8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6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8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0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2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14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280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742E-A1F4-4573-A186-AF489AFD0AA1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8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9DB6-5C42-4E52-81B2-32192B8D0F33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95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BB51-70E4-463C-B31D-000890B22DF3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9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41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B3B39-CFAE-43FD-A04B-3D76D94F08CA}" type="uaqdatetime4">
              <a:rPr lang="ar-SA" smtClean="0"/>
              <a:pPr/>
              <a:t>11/01/42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12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1993394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7925F37-23E4-49D4-9AF1-83FC8CB0546B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49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1FFA06D-83BC-41B4-95D5-8D1ACF0BB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E17C-DB99-408C-BEC3-15A4183932C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9DE4-752F-48B8-A244-59D9C7F4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youtu.be/IMp3NtnwaX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C733EBF-DA3D-4479-9B27-B15A355D2CB4}"/>
              </a:ext>
            </a:extLst>
          </p:cNvPr>
          <p:cNvSpPr/>
          <p:nvPr/>
        </p:nvSpPr>
        <p:spPr>
          <a:xfrm>
            <a:off x="5315246" y="4033975"/>
            <a:ext cx="1690859" cy="1137842"/>
          </a:xfrm>
          <a:prstGeom prst="rect">
            <a:avLst/>
          </a:prstGeom>
          <a:noFill/>
          <a:ln w="38100">
            <a:solidFill>
              <a:srgbClr val="92B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51" name="Picture 50" descr="A close up of a clip&#10;&#10;Description automatically generated">
            <a:extLst>
              <a:ext uri="{FF2B5EF4-FFF2-40B4-BE49-F238E27FC236}">
                <a16:creationId xmlns:a16="http://schemas.microsoft.com/office/drawing/2014/main" id="{8F5715CB-9C88-44E7-9E0D-84B2E17B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905906" y="5088566"/>
            <a:ext cx="2497715" cy="856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50C20E3-D6F4-4480-B5E8-483EE5148C07}"/>
              </a:ext>
            </a:extLst>
          </p:cNvPr>
          <p:cNvSpPr/>
          <p:nvPr/>
        </p:nvSpPr>
        <p:spPr>
          <a:xfrm>
            <a:off x="2454678" y="4031081"/>
            <a:ext cx="1690859" cy="1137842"/>
          </a:xfrm>
          <a:prstGeom prst="rect">
            <a:avLst/>
          </a:prstGeom>
          <a:noFill/>
          <a:ln w="38100">
            <a:solidFill>
              <a:srgbClr val="684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49" name="Picture 48" descr="A close up of a clip&#10;&#10;Description automatically generated">
            <a:extLst>
              <a:ext uri="{FF2B5EF4-FFF2-40B4-BE49-F238E27FC236}">
                <a16:creationId xmlns:a16="http://schemas.microsoft.com/office/drawing/2014/main" id="{F3F39B34-E96C-43ED-B8C5-23F1DE09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2045338" y="5085672"/>
            <a:ext cx="2497715" cy="856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D813A67-1EAF-4D2D-AACC-0D5327D59FB9}"/>
              </a:ext>
            </a:extLst>
          </p:cNvPr>
          <p:cNvSpPr/>
          <p:nvPr/>
        </p:nvSpPr>
        <p:spPr>
          <a:xfrm>
            <a:off x="2434635" y="1901506"/>
            <a:ext cx="1690859" cy="1137842"/>
          </a:xfrm>
          <a:prstGeom prst="rect">
            <a:avLst/>
          </a:prstGeom>
          <a:noFill/>
          <a:ln w="38100">
            <a:solidFill>
              <a:srgbClr val="405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47" name="Picture 46" descr="A close up of a clip&#10;&#10;Description automatically generated">
            <a:extLst>
              <a:ext uri="{FF2B5EF4-FFF2-40B4-BE49-F238E27FC236}">
                <a16:creationId xmlns:a16="http://schemas.microsoft.com/office/drawing/2014/main" id="{F025BCDD-5410-45DD-87FA-5DF4DC99D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2025295" y="2956097"/>
            <a:ext cx="2497715" cy="856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AA6548-3E67-40CA-B39D-EC0A96A1036D}"/>
              </a:ext>
            </a:extLst>
          </p:cNvPr>
          <p:cNvSpPr/>
          <p:nvPr/>
        </p:nvSpPr>
        <p:spPr>
          <a:xfrm>
            <a:off x="5372486" y="1887150"/>
            <a:ext cx="1690859" cy="1137842"/>
          </a:xfrm>
          <a:prstGeom prst="rect">
            <a:avLst/>
          </a:prstGeom>
          <a:noFill/>
          <a:ln w="38100">
            <a:solidFill>
              <a:srgbClr val="E0B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45" name="Picture 44" descr="A close up of a clip&#10;&#10;Description automatically generated">
            <a:extLst>
              <a:ext uri="{FF2B5EF4-FFF2-40B4-BE49-F238E27FC236}">
                <a16:creationId xmlns:a16="http://schemas.microsoft.com/office/drawing/2014/main" id="{46ED4CB0-FC4C-47FA-98F1-98EB1EB8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963145" y="2941741"/>
            <a:ext cx="2497715" cy="856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6743C78-77B7-45D6-A608-F7B17A39891F}"/>
              </a:ext>
            </a:extLst>
          </p:cNvPr>
          <p:cNvSpPr/>
          <p:nvPr/>
        </p:nvSpPr>
        <p:spPr>
          <a:xfrm>
            <a:off x="8211086" y="1893053"/>
            <a:ext cx="1690859" cy="1137842"/>
          </a:xfrm>
          <a:prstGeom prst="rect">
            <a:avLst/>
          </a:prstGeom>
          <a:noFill/>
          <a:ln w="38100">
            <a:solidFill>
              <a:srgbClr val="915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42" name="Picture 41" descr="A close up of a clip&#10;&#10;Description automatically generated">
            <a:extLst>
              <a:ext uri="{FF2B5EF4-FFF2-40B4-BE49-F238E27FC236}">
                <a16:creationId xmlns:a16="http://schemas.microsoft.com/office/drawing/2014/main" id="{7B3EBB21-6B84-4BEC-A4B7-F31C2BE4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7801745" y="2947644"/>
            <a:ext cx="2497715" cy="856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759D93E1-2798-4514-A8EE-917ECF83D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14" b="83728" l="13018" r="89053">
                        <a14:foregroundMark x1="50296" y1="28698" x2="50296" y2="28698"/>
                        <a14:foregroundMark x1="49704" y1="37870" x2="47041" y2="63905"/>
                        <a14:foregroundMark x1="47041" y1="63905" x2="35503" y2="45562"/>
                        <a14:foregroundMark x1="35503" y1="45562" x2="59172" y2="47929"/>
                        <a14:foregroundMark x1="59172" y1="47929" x2="63609" y2="50592"/>
                        <a14:foregroundMark x1="63609" y1="50592" x2="62130" y2="73669"/>
                        <a14:foregroundMark x1="62130" y1="73669" x2="57396" y2="78107"/>
                        <a14:foregroundMark x1="50888" y1="83728" x2="50888" y2="83728"/>
                        <a14:foregroundMark x1="46450" y1="70118" x2="31361" y2="52663"/>
                        <a14:foregroundMark x1="31361" y1="52663" x2="31361" y2="51183"/>
                        <a14:foregroundMark x1="53254" y1="74556" x2="35503" y2="64497"/>
                        <a14:foregroundMark x1="35503" y1="63905" x2="45266" y2="75148"/>
                        <a14:foregroundMark x1="45266" y1="73669" x2="60059" y2="70710"/>
                        <a14:foregroundMark x1="67160" y1="56805" x2="64793" y2="66568"/>
                        <a14:foregroundMark x1="66568" y1="56213" x2="64201" y2="62722"/>
                        <a14:foregroundMark x1="32544" y1="49408" x2="37870" y2="49408"/>
                        <a14:foregroundMark x1="49704" y1="27219" x2="49704" y2="27219"/>
                        <a14:foregroundMark x1="49704" y1="27219" x2="49704" y2="26627"/>
                        <a14:foregroundMark x1="63018" y1="20118" x2="63018" y2="20118"/>
                        <a14:foregroundMark x1="61834" y1="20118" x2="60651" y2="16864"/>
                        <a14:foregroundMark x1="60651" y1="16864" x2="38166" y2="14793"/>
                        <a14:foregroundMark x1="38166" y1="14793" x2="36686" y2="20118"/>
                        <a14:foregroundMark x1="38462" y1="13905" x2="41124" y2="15089"/>
                        <a14:foregroundMark x1="61834" y1="17456" x2="44675" y2="13314"/>
                        <a14:foregroundMark x1="49704" y1="24852" x2="52663" y2="34024"/>
                        <a14:foregroundMark x1="48817" y1="26036" x2="40533" y2="31657"/>
                        <a14:foregroundMark x1="81361" y1="28698" x2="81361" y2="37278"/>
                        <a14:foregroundMark x1="77811" y1="22485" x2="81953" y2="43195"/>
                        <a14:foregroundMark x1="82544" y1="39053" x2="89349" y2="43195"/>
                        <a14:foregroundMark x1="86982" y1="32249" x2="84911" y2="51183"/>
                        <a14:foregroundMark x1="19527" y1="23077" x2="20118" y2="40828"/>
                        <a14:foregroundMark x1="16568" y1="40828" x2="13018" y2="28107"/>
                        <a14:foregroundMark x1="29882" y1="83728" x2="29882" y2="83728"/>
                        <a14:foregroundMark x1="68639" y1="83728" x2="68639" y2="83728"/>
                        <a14:foregroundMark x1="67160" y1="81657" x2="65976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9102" r="7926" b="10997"/>
          <a:stretch/>
        </p:blipFill>
        <p:spPr>
          <a:xfrm>
            <a:off x="8480293" y="1918571"/>
            <a:ext cx="1112258" cy="1084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32A8F-FB9C-4AC7-8D49-377DB8B3D819}"/>
              </a:ext>
            </a:extLst>
          </p:cNvPr>
          <p:cNvSpPr txBox="1"/>
          <p:nvPr/>
        </p:nvSpPr>
        <p:spPr>
          <a:xfrm>
            <a:off x="3851550" y="2849530"/>
            <a:ext cx="34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Calibri Light" panose="020F0302020204030204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8090810" y="3071333"/>
            <a:ext cx="157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الالتزام بالوقت المحدد للحصص</a:t>
            </a:r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5AE80-55EF-4A79-8A40-A92012EC5489}"/>
              </a:ext>
            </a:extLst>
          </p:cNvPr>
          <p:cNvSpPr txBox="1"/>
          <p:nvPr/>
        </p:nvSpPr>
        <p:spPr>
          <a:xfrm>
            <a:off x="6783318" y="2912802"/>
            <a:ext cx="34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ar-AE" sz="5400" b="1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F0398-E6CA-4A9F-9D7D-FC6DE19E57AC}"/>
              </a:ext>
            </a:extLst>
          </p:cNvPr>
          <p:cNvSpPr txBox="1"/>
          <p:nvPr/>
        </p:nvSpPr>
        <p:spPr>
          <a:xfrm>
            <a:off x="5165581" y="3211043"/>
            <a:ext cx="15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التفاعل الإيجابي</a:t>
            </a:r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F4AC8-5108-491E-A705-1D1C4F5F69EF}"/>
              </a:ext>
            </a:extLst>
          </p:cNvPr>
          <p:cNvSpPr txBox="1"/>
          <p:nvPr/>
        </p:nvSpPr>
        <p:spPr>
          <a:xfrm>
            <a:off x="9654207" y="2919363"/>
            <a:ext cx="34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Calibri Light" panose="020F0302020204030204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EB0869-E002-4BD7-8F44-152B8075F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2710182" y="1938317"/>
            <a:ext cx="1127938" cy="10130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3C07C9-F0EC-4F24-8541-542ACF9D3A34}"/>
              </a:ext>
            </a:extLst>
          </p:cNvPr>
          <p:cNvSpPr txBox="1"/>
          <p:nvPr/>
        </p:nvSpPr>
        <p:spPr>
          <a:xfrm>
            <a:off x="2233813" y="3110662"/>
            <a:ext cx="1570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sz="15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عدم مقاطعة المعلم بأي شكل واتباع التعليمات</a:t>
            </a:r>
            <a:r>
              <a:rPr lang="en-US" sz="15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E0660-1100-448F-9282-0D7D86146CF1}"/>
              </a:ext>
            </a:extLst>
          </p:cNvPr>
          <p:cNvSpPr txBox="1"/>
          <p:nvPr/>
        </p:nvSpPr>
        <p:spPr>
          <a:xfrm>
            <a:off x="6735963" y="5013779"/>
            <a:ext cx="25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Calibri Light" panose="020F0302020204030204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41D91F-88F9-4BEC-83B8-AB9E7B453D5F}"/>
              </a:ext>
            </a:extLst>
          </p:cNvPr>
          <p:cNvSpPr txBox="1"/>
          <p:nvPr/>
        </p:nvSpPr>
        <p:spPr>
          <a:xfrm>
            <a:off x="2271813" y="5239636"/>
            <a:ext cx="1570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sz="15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عدم فتح الكاميرا أو تصوير الشاشة</a:t>
            </a:r>
            <a:endParaRPr lang="en-US" sz="15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7" name="صورة 10">
            <a:extLst>
              <a:ext uri="{FF2B5EF4-FFF2-40B4-BE49-F238E27FC236}">
                <a16:creationId xmlns:a16="http://schemas.microsoft.com/office/drawing/2014/main" id="{BE1FE0D5-6844-4128-B033-0124E997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83" y="4152072"/>
            <a:ext cx="926662" cy="9266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1C07CE5-3169-477B-8306-4B5850F5D96E}"/>
              </a:ext>
            </a:extLst>
          </p:cNvPr>
          <p:cNvSpPr txBox="1"/>
          <p:nvPr/>
        </p:nvSpPr>
        <p:spPr>
          <a:xfrm>
            <a:off x="5153966" y="5248690"/>
            <a:ext cx="1466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sz="15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عدم فتح المايكرفون بدون إذن المعلمة</a:t>
            </a:r>
            <a:endParaRPr lang="en-US" sz="15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35" name="صورة 11">
            <a:extLst>
              <a:ext uri="{FF2B5EF4-FFF2-40B4-BE49-F238E27FC236}">
                <a16:creationId xmlns:a16="http://schemas.microsoft.com/office/drawing/2014/main" id="{B42FAFF8-ECC0-4061-838A-B662E9610C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4139" b="6234"/>
          <a:stretch/>
        </p:blipFill>
        <p:spPr>
          <a:xfrm>
            <a:off x="5628323" y="4069880"/>
            <a:ext cx="1064704" cy="10130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1D430D2-1477-4E27-8FDB-948DB3C1D662}"/>
              </a:ext>
            </a:extLst>
          </p:cNvPr>
          <p:cNvSpPr/>
          <p:nvPr/>
        </p:nvSpPr>
        <p:spPr>
          <a:xfrm>
            <a:off x="8177663" y="4067590"/>
            <a:ext cx="1690859" cy="1137842"/>
          </a:xfrm>
          <a:prstGeom prst="rect">
            <a:avLst/>
          </a:prstGeom>
          <a:noFill/>
          <a:ln w="38100">
            <a:solidFill>
              <a:srgbClr val="6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37" name="Picture 36" descr="A close up of a clip&#10;&#10;Description automatically generated">
            <a:extLst>
              <a:ext uri="{FF2B5EF4-FFF2-40B4-BE49-F238E27FC236}">
                <a16:creationId xmlns:a16="http://schemas.microsoft.com/office/drawing/2014/main" id="{C6143364-BF9A-4085-81FC-02058BAC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7768322" y="5122181"/>
            <a:ext cx="2497715" cy="856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D90121-1D09-4E35-9469-C2FB0405ED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8503207" y="4128006"/>
            <a:ext cx="1069466" cy="10129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7DC199-9404-4702-B5A4-723EEDA6CF56}"/>
              </a:ext>
            </a:extLst>
          </p:cNvPr>
          <p:cNvSpPr txBox="1"/>
          <p:nvPr/>
        </p:nvSpPr>
        <p:spPr>
          <a:xfrm>
            <a:off x="9641987" y="5067853"/>
            <a:ext cx="30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Calibri Light" panose="020F0302020204030204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FFD0A-BB16-490E-BB83-688B29F84E32}"/>
              </a:ext>
            </a:extLst>
          </p:cNvPr>
          <p:cNvSpPr txBox="1"/>
          <p:nvPr/>
        </p:nvSpPr>
        <p:spPr>
          <a:xfrm>
            <a:off x="8172096" y="5290779"/>
            <a:ext cx="136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r-AE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الجلوس بشكل صحيح </a:t>
            </a:r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6FCD5B-F782-4902-88A8-907A790FC3AB}"/>
              </a:ext>
            </a:extLst>
          </p:cNvPr>
          <p:cNvSpPr txBox="1"/>
          <p:nvPr/>
        </p:nvSpPr>
        <p:spPr>
          <a:xfrm>
            <a:off x="3826407" y="5004775"/>
            <a:ext cx="25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Calibri Light" panose="020F0302020204030204"/>
              </a:rPr>
              <a:t>4</a:t>
            </a:r>
          </a:p>
        </p:txBody>
      </p:sp>
      <p:pic>
        <p:nvPicPr>
          <p:cNvPr id="55" name="Picture 54" descr="A picture containing table&#10;&#10;Description automatically generated">
            <a:extLst>
              <a:ext uri="{FF2B5EF4-FFF2-40B4-BE49-F238E27FC236}">
                <a16:creationId xmlns:a16="http://schemas.microsoft.com/office/drawing/2014/main" id="{60C7D60B-8BD4-4418-964D-05BDA5BEE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95" y="1981877"/>
            <a:ext cx="922250" cy="92225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BDE925B-54C1-4F8A-9FE8-D276B43F6BA3}"/>
              </a:ext>
            </a:extLst>
          </p:cNvPr>
          <p:cNvSpPr/>
          <p:nvPr/>
        </p:nvSpPr>
        <p:spPr>
          <a:xfrm>
            <a:off x="3893476" y="544735"/>
            <a:ext cx="42194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/>
            <a:r>
              <a:rPr lang="ar-AE" sz="4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قواعد التعلم عن بعد</a:t>
            </a:r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86472A-5A3F-488C-AA09-C3B666D76C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67" b="90000" l="10000" r="90500">
                        <a14:foregroundMark x1="26500" y1="9833" x2="26500" y2="9833"/>
                        <a14:foregroundMark x1="25667" y1="13500" x2="24333" y2="19833"/>
                        <a14:foregroundMark x1="90333" y1="55667" x2="90333" y2="55667"/>
                        <a14:foregroundMark x1="90333" y1="71833" x2="90333" y2="71833"/>
                        <a14:foregroundMark x1="90500" y1="24500" x2="90500" y2="24500"/>
                        <a14:foregroundMark x1="31500" y1="13667" x2="31500" y2="1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71" y="307952"/>
            <a:ext cx="1341223" cy="1341223"/>
          </a:xfrm>
          <a:prstGeom prst="rect">
            <a:avLst/>
          </a:prstGeom>
        </p:spPr>
      </p:pic>
      <p:pic>
        <p:nvPicPr>
          <p:cNvPr id="34" name="Picture 33" descr="A picture containing room, computer, table&#10;&#10;Description automatically generated">
            <a:extLst>
              <a:ext uri="{FF2B5EF4-FFF2-40B4-BE49-F238E27FC236}">
                <a16:creationId xmlns:a16="http://schemas.microsoft.com/office/drawing/2014/main" id="{B05EF092-C2F1-4952-A542-C01983D8916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>
          <a:xfrm>
            <a:off x="-46383" y="0"/>
            <a:ext cx="12284765" cy="777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75292D-43EB-4E2F-A800-582C4F5A806C}"/>
              </a:ext>
            </a:extLst>
          </p:cNvPr>
          <p:cNvSpPr txBox="1"/>
          <p:nvPr/>
        </p:nvSpPr>
        <p:spPr>
          <a:xfrm>
            <a:off x="2080177" y="2075509"/>
            <a:ext cx="8124410" cy="489364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F7DF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اليوم :  </a:t>
            </a: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الاثنين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F7DF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التاريخ: </a:t>
            </a: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31-8-2020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F7DF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المادة : </a:t>
            </a: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التربية الإسلامية.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F7DF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عنوان الدرس : 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الدرس الأول( الله ربي) 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F7DF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الصف</a:t>
            </a: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الأول</a:t>
            </a:r>
          </a:p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0" cap="none" spc="0" normalizeH="0" baseline="0" noProof="0" dirty="0">
                <a:ln>
                  <a:noFill/>
                </a:ln>
                <a:solidFill>
                  <a:srgbClr val="F7DF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المعلمة</a:t>
            </a:r>
            <a:r>
              <a:rPr kumimoji="0" lang="ar-AE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صديقة الحمادي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1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0"/>
            <a:ext cx="11593288" cy="69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3" y="548680"/>
            <a:ext cx="12192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69"/>
            <a:ext cx="12216797" cy="6480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4432BB-29FF-469A-9019-79B545FC526D}"/>
              </a:ext>
            </a:extLst>
          </p:cNvPr>
          <p:cNvSpPr/>
          <p:nvPr/>
        </p:nvSpPr>
        <p:spPr>
          <a:xfrm>
            <a:off x="5735960" y="5733256"/>
            <a:ext cx="108012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>
                <a:solidFill>
                  <a:srgbClr val="FF0000"/>
                </a:solidFill>
              </a:rPr>
              <a:t>أمْـرَ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0" y="1052736"/>
            <a:ext cx="12192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121923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0728"/>
            <a:ext cx="12192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0"/>
            <a:ext cx="11449272" cy="67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30" y="980728"/>
            <a:ext cx="1223493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" y="332656"/>
            <a:ext cx="12158464" cy="62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613"/>
            <a:ext cx="11640616" cy="66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عنصر, ساعة حائط, أبيض, الطائرة&#10;&#10;تم إنشاء الوصف تلقائياً">
            <a:extLst>
              <a:ext uri="{FF2B5EF4-FFF2-40B4-BE49-F238E27FC236}">
                <a16:creationId xmlns:a16="http://schemas.microsoft.com/office/drawing/2014/main" id="{4C147DDA-F834-4DE2-9650-5FB87EE4E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851050" cy="2138288"/>
          </a:xfrm>
          <a:prstGeom prst="rect">
            <a:avLst/>
          </a:prstGeom>
        </p:spPr>
      </p:pic>
      <p:pic>
        <p:nvPicPr>
          <p:cNvPr id="5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C271D2C-E55A-4747-A5C5-FDF3A698D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64" y="1025218"/>
            <a:ext cx="6410084" cy="480756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EF24513-076F-41A5-BD78-E02B21F3CC11}"/>
              </a:ext>
            </a:extLst>
          </p:cNvPr>
          <p:cNvSpPr txBox="1"/>
          <p:nvPr/>
        </p:nvSpPr>
        <p:spPr>
          <a:xfrm>
            <a:off x="637152" y="4220308"/>
            <a:ext cx="376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كشف الحضور والغياب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2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0" y="125212"/>
            <a:ext cx="12159548" cy="56166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914B08-086A-44D0-929B-E5670E00608D}"/>
              </a:ext>
            </a:extLst>
          </p:cNvPr>
          <p:cNvSpPr/>
          <p:nvPr/>
        </p:nvSpPr>
        <p:spPr>
          <a:xfrm>
            <a:off x="9264352" y="2564904"/>
            <a:ext cx="2592288" cy="25202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EE8028-6316-42A0-985E-73545E04D63E}"/>
              </a:ext>
            </a:extLst>
          </p:cNvPr>
          <p:cNvSpPr/>
          <p:nvPr/>
        </p:nvSpPr>
        <p:spPr>
          <a:xfrm>
            <a:off x="6253594" y="2564904"/>
            <a:ext cx="2592288" cy="25202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94F70D-F814-479A-936C-1ACBF884628A}"/>
              </a:ext>
            </a:extLst>
          </p:cNvPr>
          <p:cNvSpPr/>
          <p:nvPr/>
        </p:nvSpPr>
        <p:spPr>
          <a:xfrm>
            <a:off x="551384" y="2420888"/>
            <a:ext cx="2592288" cy="25202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7385"/>
            <a:ext cx="8712968" cy="6840615"/>
          </a:xfrm>
          <a:prstGeom prst="rect">
            <a:avLst/>
          </a:prstGeom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22567BFF-B578-4C4B-9E5A-2607D7845F38}"/>
              </a:ext>
            </a:extLst>
          </p:cNvPr>
          <p:cNvSpPr/>
          <p:nvPr/>
        </p:nvSpPr>
        <p:spPr>
          <a:xfrm>
            <a:off x="8112224" y="6093296"/>
            <a:ext cx="576064" cy="50405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DFDC014E-F635-4DEC-9A11-2F69F02B051A}"/>
              </a:ext>
            </a:extLst>
          </p:cNvPr>
          <p:cNvSpPr/>
          <p:nvPr/>
        </p:nvSpPr>
        <p:spPr>
          <a:xfrm>
            <a:off x="4007768" y="6180382"/>
            <a:ext cx="576064" cy="50405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548680"/>
            <a:ext cx="11583046" cy="5184576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75666AD7-C51A-4EB1-80A7-1E9FC038A1D3}"/>
              </a:ext>
            </a:extLst>
          </p:cNvPr>
          <p:cNvSpPr/>
          <p:nvPr/>
        </p:nvSpPr>
        <p:spPr>
          <a:xfrm>
            <a:off x="9048328" y="4869160"/>
            <a:ext cx="576064" cy="50405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CBF2E0FC-2499-4983-A392-FF6F7024CD97}"/>
              </a:ext>
            </a:extLst>
          </p:cNvPr>
          <p:cNvSpPr/>
          <p:nvPr/>
        </p:nvSpPr>
        <p:spPr>
          <a:xfrm>
            <a:off x="3071664" y="4869160"/>
            <a:ext cx="576064" cy="50405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" y="2060848"/>
            <a:ext cx="12119326" cy="19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" y="404101"/>
            <a:ext cx="12166481" cy="616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56E826-0119-4603-ADD8-E3598905A9F8}"/>
              </a:ext>
            </a:extLst>
          </p:cNvPr>
          <p:cNvSpPr/>
          <p:nvPr/>
        </p:nvSpPr>
        <p:spPr>
          <a:xfrm>
            <a:off x="2351584" y="3730983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7477F-0A6E-4493-8C03-71E41967B534}"/>
              </a:ext>
            </a:extLst>
          </p:cNvPr>
          <p:cNvSpPr/>
          <p:nvPr/>
        </p:nvSpPr>
        <p:spPr>
          <a:xfrm>
            <a:off x="2343470" y="4725144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EF393-673B-4020-AC0C-314222158991}"/>
              </a:ext>
            </a:extLst>
          </p:cNvPr>
          <p:cNvSpPr/>
          <p:nvPr/>
        </p:nvSpPr>
        <p:spPr>
          <a:xfrm>
            <a:off x="2351584" y="5589241"/>
            <a:ext cx="288032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548680"/>
            <a:ext cx="6568055" cy="48965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176682" y="2341354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9641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صادر و أدوات التعلم عن بعد | جامعة قط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3499" r="51555" b="7501"/>
          <a:stretch/>
        </p:blipFill>
        <p:spPr bwMode="auto">
          <a:xfrm>
            <a:off x="1792217" y="3924300"/>
            <a:ext cx="3861394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36553" y="1676400"/>
            <a:ext cx="736323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r" defTabSz="457200" rtl="1">
              <a:buFont typeface="+mj-lt"/>
              <a:buAutoNum type="arabicPeriod"/>
            </a:pPr>
            <a:r>
              <a:rPr lang="ar-EG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بَوابَة التَّعلم  الذَّكي</a:t>
            </a:r>
            <a:r>
              <a:rPr lang="ar-AE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 .</a:t>
            </a:r>
            <a:r>
              <a:rPr lang="ar-EG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 </a:t>
            </a:r>
          </a:p>
          <a:p>
            <a:pPr marL="914400" indent="-914400" algn="r" defTabSz="457200" rtl="1">
              <a:buFont typeface="+mj-lt"/>
              <a:buAutoNum type="arabicPeriod"/>
            </a:pPr>
            <a:r>
              <a:rPr lang="ar-EG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الْكِتاب الإلكتروني</a:t>
            </a:r>
            <a:r>
              <a:rPr lang="ar-AE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 .</a:t>
            </a:r>
            <a:endParaRPr lang="ar-EG" sz="4800" b="1" dirty="0">
              <a:ln/>
              <a:solidFill>
                <a:srgbClr val="6576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Times New Roman" panose="02020603050405020304" pitchFamily="18" charset="0"/>
            </a:endParaRPr>
          </a:p>
          <a:p>
            <a:pPr marL="914400" indent="-914400" algn="r" defTabSz="457200" rtl="1">
              <a:buFont typeface="+mj-lt"/>
              <a:buAutoNum type="arabicPeriod"/>
            </a:pPr>
            <a:r>
              <a:rPr lang="ar-EG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قَلْمُ رَصاص</a:t>
            </a:r>
            <a:r>
              <a:rPr lang="ar-AE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 و ممحاة.</a:t>
            </a:r>
            <a:endParaRPr lang="ar-EG" sz="4800" b="1" dirty="0">
              <a:ln/>
              <a:solidFill>
                <a:srgbClr val="6576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Times New Roman" panose="02020603050405020304" pitchFamily="18" charset="0"/>
            </a:endParaRPr>
          </a:p>
          <a:p>
            <a:pPr marL="914400" indent="-914400" algn="r" defTabSz="457200" rtl="1">
              <a:buFont typeface="+mj-lt"/>
              <a:buAutoNum type="arabicPeriod"/>
            </a:pPr>
            <a:r>
              <a:rPr lang="ar-EG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دَفْتَر التَّعلم عَنْ بُعد</a:t>
            </a:r>
            <a:r>
              <a:rPr lang="ar-AE" sz="4800" b="1" dirty="0">
                <a:ln/>
                <a:solidFill>
                  <a:srgbClr val="65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 .</a:t>
            </a:r>
          </a:p>
          <a:p>
            <a:pPr algn="r" defTabSz="457200" rtl="1"/>
            <a:endParaRPr lang="ar-AE" sz="4800" b="1" dirty="0">
              <a:ln/>
              <a:solidFill>
                <a:srgbClr val="6576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Times New Roman" panose="02020603050405020304" pitchFamily="18" charset="0"/>
            </a:endParaRPr>
          </a:p>
          <a:p>
            <a:pPr marL="914400" indent="-914400" algn="r" defTabSz="457200" rtl="1">
              <a:buFont typeface="+mj-lt"/>
              <a:buAutoNum type="arabicPeriod"/>
            </a:pPr>
            <a:endParaRPr lang="ar-EG" sz="4800" b="1" dirty="0">
              <a:ln/>
              <a:solidFill>
                <a:srgbClr val="6576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Times New Roman" panose="02020603050405020304" pitchFamily="18" charset="0"/>
            </a:endParaRPr>
          </a:p>
          <a:p>
            <a:pPr marL="914400" indent="-914400" algn="r" defTabSz="457200" rtl="1">
              <a:buFont typeface="+mj-lt"/>
              <a:buAutoNum type="arabicPeriod"/>
            </a:pPr>
            <a:endParaRPr lang="ar-EG" sz="5400" b="1" dirty="0">
              <a:ln/>
              <a:solidFill>
                <a:srgbClr val="6576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739FD2FA-9FE2-449A-9648-EBC4802F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8433" y="-2421336"/>
            <a:ext cx="1812579" cy="6494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6185" y="505562"/>
            <a:ext cx="6629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ar-AE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Times New Roman" panose="02020603050405020304" pitchFamily="18" charset="0"/>
              </a:rPr>
              <a:t>الأدوات المطلوبة في التعلم عن بعد :</a:t>
            </a:r>
            <a:endParaRPr lang="en-US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86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2D53EBE4-C17D-4443-B8A2-0143342B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" y="5319"/>
            <a:ext cx="12192000" cy="6858000"/>
          </a:xfrm>
          <a:prstGeom prst="rect">
            <a:avLst/>
          </a:prstGeom>
        </p:spPr>
      </p:pic>
      <p:sp>
        <p:nvSpPr>
          <p:cNvPr id="13" name="مربع نص 11">
            <a:extLst>
              <a:ext uri="{FF2B5EF4-FFF2-40B4-BE49-F238E27FC236}">
                <a16:creationId xmlns:a16="http://schemas.microsoft.com/office/drawing/2014/main" id="{E5A73C4F-3D78-49CA-B61C-5C89192394E6}"/>
              </a:ext>
            </a:extLst>
          </p:cNvPr>
          <p:cNvSpPr txBox="1"/>
          <p:nvPr/>
        </p:nvSpPr>
        <p:spPr>
          <a:xfrm>
            <a:off x="2581394" y="1224033"/>
            <a:ext cx="86021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هيا لنشاهد الفيديو معاً </a:t>
            </a: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5" name="Picture 14" descr="A picture containing holding, skiing, clock&#10;&#10;Description automatically generated">
            <a:extLst>
              <a:ext uri="{FF2B5EF4-FFF2-40B4-BE49-F238E27FC236}">
                <a16:creationId xmlns:a16="http://schemas.microsoft.com/office/drawing/2014/main" id="{60D39B66-04EE-44D2-8478-FAF99C35E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7" b="91054" l="9744" r="89776">
                        <a14:foregroundMark x1="47444" y1="8466" x2="47444" y2="8466"/>
                        <a14:foregroundMark x1="37220" y1="89617" x2="37220" y2="89617"/>
                        <a14:foregroundMark x1="38019" y1="91054" x2="38019" y2="91054"/>
                        <a14:foregroundMark x1="51917" y1="86741" x2="51917" y2="86741"/>
                        <a14:foregroundMark x1="50479" y1="86741" x2="51917" y2="88179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" y="291676"/>
            <a:ext cx="2518662" cy="2612448"/>
          </a:xfrm>
          <a:prstGeom prst="rect">
            <a:avLst/>
          </a:prstGeom>
        </p:spPr>
      </p:pic>
      <p:pic>
        <p:nvPicPr>
          <p:cNvPr id="17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590239F6-DF9A-4627-862D-0799BFE94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1555" y="-841894"/>
            <a:ext cx="1780272" cy="31142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5AB4AD-B39C-4FF7-893F-B3B1578B01DE}"/>
              </a:ext>
            </a:extLst>
          </p:cNvPr>
          <p:cNvSpPr txBox="1"/>
          <p:nvPr/>
        </p:nvSpPr>
        <p:spPr>
          <a:xfrm>
            <a:off x="9047563" y="291676"/>
            <a:ext cx="214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التهيئة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D38FF-CB6B-4317-91B0-C0DA065B0231}"/>
              </a:ext>
            </a:extLst>
          </p:cNvPr>
          <p:cNvSpPr/>
          <p:nvPr/>
        </p:nvSpPr>
        <p:spPr>
          <a:xfrm>
            <a:off x="2069071" y="190036"/>
            <a:ext cx="945134" cy="66888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A582B-3F1B-4BE6-ABC3-E04FC5B93F42}"/>
              </a:ext>
            </a:extLst>
          </p:cNvPr>
          <p:cNvSpPr txBox="1"/>
          <p:nvPr/>
        </p:nvSpPr>
        <p:spPr>
          <a:xfrm>
            <a:off x="2148583" y="845673"/>
            <a:ext cx="86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دقائق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B3256-B09C-4BB7-9F57-CF187816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72" y="2777515"/>
            <a:ext cx="6264696" cy="1302970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7"/>
              </a:rPr>
              <a:t>https://youtu.be/IMp3NtnwaXA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833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1775520" y="478377"/>
            <a:ext cx="7884939" cy="1224136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نواتج التعلم: </a:t>
            </a: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426973" y="2189952"/>
            <a:ext cx="6679554" cy="100811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استنتج أن الله هو رب الكون</a:t>
            </a: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4364" y="2980471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39" y="2980471"/>
            <a:ext cx="1165225" cy="2538413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6" y="3355299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مخطط انسيابي: محطة طرفية 2"/>
          <p:cNvSpPr/>
          <p:nvPr/>
        </p:nvSpPr>
        <p:spPr>
          <a:xfrm>
            <a:off x="2426973" y="3745621"/>
            <a:ext cx="6679554" cy="100811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أستدل أن الله هو مدبر لكل شيء</a:t>
            </a:r>
          </a:p>
        </p:txBody>
      </p:sp>
      <p:sp>
        <p:nvSpPr>
          <p:cNvPr id="14" name="مخطط انسيابي: محطة طرفية 2"/>
          <p:cNvSpPr/>
          <p:nvPr/>
        </p:nvSpPr>
        <p:spPr>
          <a:xfrm>
            <a:off x="2378212" y="5301290"/>
            <a:ext cx="6679554" cy="1008112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أذكر أن الله هو رب العالمين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2208634" cy="65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37" y="332656"/>
            <a:ext cx="12230637" cy="6408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A91741-B2E4-481E-AA33-C1BD75052F70}"/>
              </a:ext>
            </a:extLst>
          </p:cNvPr>
          <p:cNvSpPr/>
          <p:nvPr/>
        </p:nvSpPr>
        <p:spPr>
          <a:xfrm>
            <a:off x="9048328" y="5013176"/>
            <a:ext cx="108012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الله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F2942-01C8-4FD6-8802-14CA8335249D}"/>
              </a:ext>
            </a:extLst>
          </p:cNvPr>
          <p:cNvSpPr/>
          <p:nvPr/>
        </p:nvSpPr>
        <p:spPr>
          <a:xfrm>
            <a:off x="9048328" y="5750024"/>
            <a:ext cx="108012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الله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-4394"/>
            <a:ext cx="108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4060"/>
            <a:ext cx="11638406" cy="6597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96E1E4-588E-4099-B82C-171DDBBED047}"/>
              </a:ext>
            </a:extLst>
          </p:cNvPr>
          <p:cNvSpPr/>
          <p:nvPr/>
        </p:nvSpPr>
        <p:spPr>
          <a:xfrm>
            <a:off x="7752184" y="4221088"/>
            <a:ext cx="108012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الله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15C8E-253A-48F9-AE41-0B63567B7C2A}"/>
              </a:ext>
            </a:extLst>
          </p:cNvPr>
          <p:cNvSpPr/>
          <p:nvPr/>
        </p:nvSpPr>
        <p:spPr>
          <a:xfrm>
            <a:off x="7786014" y="4797152"/>
            <a:ext cx="108012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rgbClr val="FF0000"/>
                </a:solidFill>
              </a:rPr>
              <a:t>الله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137</Words>
  <Application>Microsoft Office PowerPoint</Application>
  <PresentationFormat>Widescreen</PresentationFormat>
  <Paragraphs>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Sakkal Majalla</vt:lpstr>
      <vt:lpstr>Tahoma</vt:lpstr>
      <vt:lpstr>Wingdings 3</vt:lpstr>
      <vt:lpstr>ربطة</vt:lpstr>
      <vt:lpstr>Metropolitan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2014-11-14T13:17:53Z</dcterms:created>
  <dcterms:modified xsi:type="dcterms:W3CDTF">2020-08-30T19:26:13Z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