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4" r:id="rId8"/>
    <p:sldId id="265" r:id="rId9"/>
    <p:sldId id="266"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7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402833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252849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154181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323547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245325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E44BC23-4C63-4000-918F-A9F9F732C1AA}" type="datetimeFigureOut">
              <a:rPr lang="ar-SA" smtClean="0"/>
              <a:t>23/02/39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358117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E44BC23-4C63-4000-918F-A9F9F732C1AA}" type="datetimeFigureOut">
              <a:rPr lang="ar-SA" smtClean="0"/>
              <a:t>23/02/39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179811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E44BC23-4C63-4000-918F-A9F9F732C1AA}" type="datetimeFigureOut">
              <a:rPr lang="ar-SA" smtClean="0"/>
              <a:t>23/02/39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860798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E44BC23-4C63-4000-918F-A9F9F732C1AA}" type="datetimeFigureOut">
              <a:rPr lang="ar-SA" smtClean="0"/>
              <a:t>23/02/39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2321745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E44BC23-4C63-4000-918F-A9F9F732C1AA}" type="datetimeFigureOut">
              <a:rPr lang="ar-SA" smtClean="0"/>
              <a:t>23/02/39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1584543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E44BC23-4C63-4000-918F-A9F9F732C1AA}" type="datetimeFigureOut">
              <a:rPr lang="ar-SA" smtClean="0"/>
              <a:t>23/02/39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1EFE974-6B80-4672-B93D-255E9A26517C}" type="slidenum">
              <a:rPr lang="ar-SA" smtClean="0"/>
              <a:t>‹#›</a:t>
            </a:fld>
            <a:endParaRPr lang="ar-SA"/>
          </a:p>
        </p:txBody>
      </p:sp>
    </p:spTree>
    <p:extLst>
      <p:ext uri="{BB962C8B-B14F-4D97-AF65-F5344CB8AC3E}">
        <p14:creationId xmlns:p14="http://schemas.microsoft.com/office/powerpoint/2010/main" val="209325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44BC23-4C63-4000-918F-A9F9F732C1AA}" type="datetimeFigureOut">
              <a:rPr lang="ar-SA" smtClean="0"/>
              <a:t>23/02/39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1EFE974-6B80-4672-B93D-255E9A26517C}" type="slidenum">
              <a:rPr lang="ar-SA" smtClean="0"/>
              <a:t>‹#›</a:t>
            </a:fld>
            <a:endParaRPr lang="ar-SA"/>
          </a:p>
        </p:txBody>
      </p:sp>
    </p:spTree>
    <p:extLst>
      <p:ext uri="{BB962C8B-B14F-4D97-AF65-F5344CB8AC3E}">
        <p14:creationId xmlns:p14="http://schemas.microsoft.com/office/powerpoint/2010/main" val="954052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3">
            <a:schemeClr val="lt1"/>
          </a:lnRef>
          <a:fillRef idx="1">
            <a:schemeClr val="accent1"/>
          </a:fillRef>
          <a:effectRef idx="1">
            <a:schemeClr val="accent1"/>
          </a:effectRef>
          <a:fontRef idx="minor">
            <a:schemeClr val="lt1"/>
          </a:fontRef>
        </p:style>
        <p:txBody>
          <a:bodyPr/>
          <a:lstStyle/>
          <a:p>
            <a:r>
              <a:rPr lang="ar-SA" b="1" dirty="0" smtClean="0">
                <a:cs typeface="Akhbar MT" pitchFamily="2" charset="-78"/>
              </a:rPr>
              <a:t>يسر الإسلام</a:t>
            </a:r>
            <a:endParaRPr lang="ar-SA" b="1" dirty="0">
              <a:cs typeface="Akhbar MT" pitchFamily="2" charset="-78"/>
            </a:endParaRPr>
          </a:p>
        </p:txBody>
      </p:sp>
      <p:sp>
        <p:nvSpPr>
          <p:cNvPr id="3" name="عنوان فرعي 2"/>
          <p:cNvSpPr>
            <a:spLocks noGrp="1"/>
          </p:cNvSpPr>
          <p:nvPr>
            <p:ph type="subTitle" idx="1"/>
          </p:nvPr>
        </p:nvSpPr>
        <p:spPr>
          <a:xfrm>
            <a:off x="1475656" y="3933056"/>
            <a:ext cx="6400800" cy="1752600"/>
          </a:xfrm>
        </p:spPr>
        <p:style>
          <a:lnRef idx="2">
            <a:schemeClr val="accent1"/>
          </a:lnRef>
          <a:fillRef idx="1">
            <a:schemeClr val="lt1"/>
          </a:fillRef>
          <a:effectRef idx="0">
            <a:schemeClr val="accent1"/>
          </a:effectRef>
          <a:fontRef idx="minor">
            <a:schemeClr val="dk1"/>
          </a:fontRef>
        </p:style>
        <p:txBody>
          <a:bodyPr/>
          <a:lstStyle/>
          <a:p>
            <a:endParaRPr lang="ar-SA" dirty="0" smtClean="0">
              <a:solidFill>
                <a:srgbClr val="FF0000"/>
              </a:solidFill>
            </a:endParaRPr>
          </a:p>
          <a:p>
            <a:r>
              <a:rPr lang="ar-SA" dirty="0" smtClean="0">
                <a:solidFill>
                  <a:srgbClr val="FF0000"/>
                </a:solidFill>
              </a:rPr>
              <a:t>درس بعنوان</a:t>
            </a:r>
            <a:endParaRPr lang="ar-SA" dirty="0">
              <a:solidFill>
                <a:srgbClr val="FF0000"/>
              </a:solidFill>
            </a:endParaRPr>
          </a:p>
        </p:txBody>
      </p:sp>
      <p:sp>
        <p:nvSpPr>
          <p:cNvPr id="4" name="مربع نص 3"/>
          <p:cNvSpPr txBox="1"/>
          <p:nvPr/>
        </p:nvSpPr>
        <p:spPr>
          <a:xfrm>
            <a:off x="1475656" y="5301208"/>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676015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buNone/>
            </a:pPr>
            <a:endParaRPr lang="ar-SA" sz="3600" b="1" dirty="0" smtClean="0">
              <a:cs typeface="Akhbar MT" pitchFamily="2" charset="-78"/>
            </a:endParaRPr>
          </a:p>
          <a:p>
            <a:pPr marL="0" indent="0">
              <a:buNone/>
            </a:pPr>
            <a:r>
              <a:rPr lang="ar-SA" sz="3600" b="1" dirty="0" smtClean="0">
                <a:cs typeface="Akhbar MT" pitchFamily="2" charset="-78"/>
              </a:rPr>
              <a:t>عن </a:t>
            </a:r>
            <a:r>
              <a:rPr lang="ar-SA" sz="3600" b="1" dirty="0">
                <a:cs typeface="Akhbar MT" pitchFamily="2" charset="-78"/>
              </a:rPr>
              <a:t>عائشة رضي الله عنها أنَّها قالت: ((ما خُيِّر رسول الله صلى الله عليه وسلم بين أمرين إلَّا أخذ أيسرهما، ما لم يكن إثمًا، فإن كان إثمًا كان أبعد النَّاس منه، وما انتقم رسول الله صلى الله عليه وسلم لنفسه، إلا أن تُنتَهك حُرْمَة الله فينتقم لله بها</a:t>
            </a:r>
            <a:r>
              <a:rPr lang="ar-SA" sz="3600" b="1" dirty="0" smtClean="0">
                <a:cs typeface="Akhbar MT" pitchFamily="2" charset="-78"/>
              </a:rPr>
              <a:t>))</a:t>
            </a:r>
            <a:r>
              <a:rPr lang="ar-SA" dirty="0" smtClean="0"/>
              <a:t> </a:t>
            </a:r>
          </a:p>
          <a:p>
            <a:pPr marL="0" indent="0">
              <a:buNone/>
            </a:pPr>
            <a:r>
              <a:rPr lang="ar-SA" b="1" dirty="0" smtClean="0">
                <a:cs typeface="Akhbar MT" pitchFamily="2" charset="-78"/>
              </a:rPr>
              <a:t> </a:t>
            </a:r>
            <a:r>
              <a:rPr lang="ar-SA" sz="2000" b="1" dirty="0" smtClean="0">
                <a:cs typeface="Akhbar MT" pitchFamily="2" charset="-78"/>
              </a:rPr>
              <a:t>البخاري , الصحيح , كتاب المناقب , رقم الحديث 356</a:t>
            </a:r>
            <a:endParaRPr lang="ar-SA" b="1" dirty="0" smtClean="0">
              <a:cs typeface="Akhbar MT" pitchFamily="2" charset="-78"/>
            </a:endParaRPr>
          </a:p>
        </p:txBody>
      </p:sp>
      <p:sp>
        <p:nvSpPr>
          <p:cNvPr id="4" name="مربع نص 3"/>
          <p:cNvSpPr txBox="1"/>
          <p:nvPr/>
        </p:nvSpPr>
        <p:spPr>
          <a:xfrm>
            <a:off x="539552" y="5733256"/>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3096581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89856"/>
            <a:ext cx="82296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SA" b="1" dirty="0" smtClean="0">
                <a:cs typeface="Akhbar MT" pitchFamily="2" charset="-78"/>
              </a:rPr>
              <a:t>من مظاهر التيسير في توجيهات الرسول صلى الله عليه وسلم</a:t>
            </a:r>
            <a:endParaRPr lang="ar-SA" b="1" dirty="0">
              <a:cs typeface="Akhbar MT" pitchFamily="2" charset="-78"/>
            </a:endParaRPr>
          </a:p>
        </p:txBody>
      </p:sp>
      <p:sp>
        <p:nvSpPr>
          <p:cNvPr id="3" name="عنصر نائب للمحتوى 2"/>
          <p:cNvSpPr>
            <a:spLocks noGrp="1"/>
          </p:cNvSpPr>
          <p:nvPr>
            <p:ph idx="1"/>
          </p:nvPr>
        </p:nvSpPr>
        <p:spPr>
          <a:xfrm>
            <a:off x="457200" y="2608312"/>
            <a:ext cx="8229600" cy="1612776"/>
          </a:xfrm>
        </p:spPr>
        <p:style>
          <a:lnRef idx="2">
            <a:schemeClr val="accent1"/>
          </a:lnRef>
          <a:fillRef idx="1">
            <a:schemeClr val="lt1"/>
          </a:fillRef>
          <a:effectRef idx="0">
            <a:schemeClr val="accent1"/>
          </a:effectRef>
          <a:fontRef idx="minor">
            <a:schemeClr val="dk1"/>
          </a:fontRef>
        </p:style>
        <p:txBody>
          <a:bodyPr/>
          <a:lstStyle/>
          <a:p>
            <a:pPr marL="0" indent="0">
              <a:buNone/>
            </a:pPr>
            <a:r>
              <a:rPr lang="ar-SA" b="1" dirty="0" smtClean="0">
                <a:cs typeface="Akhbar MT" pitchFamily="2" charset="-78"/>
              </a:rPr>
              <a:t>- منسجمة مع الفطرة , لا تطالب الناس بما يشق عليهم , قال تعالى :</a:t>
            </a:r>
            <a:r>
              <a:rPr lang="ar-SA" dirty="0" smtClean="0"/>
              <a:t> </a:t>
            </a:r>
            <a:r>
              <a:rPr lang="ar-SA" dirty="0"/>
              <a:t>وَيَضَعُ عَنْهُمْ إِصْرَهُمْ وَالْأَغْلَالَ الَّتِي كَانَتْ عَلَيْهِمْ ۚ </a:t>
            </a:r>
            <a:r>
              <a:rPr lang="ar-SA" dirty="0" smtClean="0"/>
              <a:t> </a:t>
            </a:r>
            <a:r>
              <a:rPr lang="ar-SA" sz="2000" dirty="0" smtClean="0"/>
              <a:t>الأعراف : 157</a:t>
            </a:r>
            <a:endParaRPr lang="ar-SA" sz="2000" dirty="0"/>
          </a:p>
        </p:txBody>
      </p:sp>
      <p:sp>
        <p:nvSpPr>
          <p:cNvPr id="4" name="مربع نص 3"/>
          <p:cNvSpPr txBox="1"/>
          <p:nvPr/>
        </p:nvSpPr>
        <p:spPr>
          <a:xfrm>
            <a:off x="539552" y="4797152"/>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358954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45840"/>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ar-SA" b="1" dirty="0" smtClean="0">
                <a:cs typeface="Akhbar MT" pitchFamily="2" charset="-78"/>
              </a:rPr>
              <a:t>أبرز مظاهر التيسير في توجيهاته عليه الصلاة والسلام</a:t>
            </a:r>
            <a:endParaRPr lang="ar-SA" b="1" dirty="0">
              <a:cs typeface="Akhbar MT" pitchFamily="2" charset="-78"/>
            </a:endParaRPr>
          </a:p>
        </p:txBody>
      </p:sp>
      <p:sp>
        <p:nvSpPr>
          <p:cNvPr id="3" name="عنصر نائب للمحتوى 2"/>
          <p:cNvSpPr>
            <a:spLocks noGrp="1"/>
          </p:cNvSpPr>
          <p:nvPr>
            <p:ph idx="1"/>
          </p:nvPr>
        </p:nvSpPr>
        <p:spPr>
          <a:xfrm>
            <a:off x="457200" y="2680320"/>
            <a:ext cx="8229600" cy="132474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buNone/>
            </a:pPr>
            <a:r>
              <a:rPr lang="ar-SA" b="1" dirty="0" smtClean="0">
                <a:cs typeface="Akhbar MT" pitchFamily="2" charset="-78"/>
              </a:rPr>
              <a:t>1 – أنه كان يدعوا إلى التيسير في المعاملة : الحث على التيسير على المعسرين </a:t>
            </a:r>
            <a:r>
              <a:rPr lang="ar-SA" b="1" dirty="0">
                <a:cs typeface="Akhbar MT" pitchFamily="2" charset="-78"/>
              </a:rPr>
              <a:t>, </a:t>
            </a:r>
            <a:r>
              <a:rPr lang="ar-SA" b="1" dirty="0" smtClean="0">
                <a:cs typeface="Akhbar MT" pitchFamily="2" charset="-78"/>
              </a:rPr>
              <a:t> </a:t>
            </a:r>
            <a:r>
              <a:rPr lang="ar-SA" b="1" dirty="0">
                <a:cs typeface="Akhbar MT" pitchFamily="2" charset="-78"/>
              </a:rPr>
              <a:t>ومَن يسَّر على مُعسرٍ، يسَّر الله عليه في الدُّنيا والآخرة.  </a:t>
            </a:r>
            <a:r>
              <a:rPr lang="ar-SA" b="1" dirty="0" smtClean="0">
                <a:cs typeface="Akhbar MT" pitchFamily="2" charset="-78"/>
              </a:rPr>
              <a:t>الحديث</a:t>
            </a:r>
          </a:p>
          <a:p>
            <a:pPr marL="0" indent="0">
              <a:buNone/>
            </a:pPr>
            <a:r>
              <a:rPr lang="ar-SA" b="1" dirty="0" smtClean="0">
                <a:cs typeface="Akhbar MT" pitchFamily="2" charset="-78"/>
              </a:rPr>
              <a:t>أمره بمعاملة الناس بالحسنى </a:t>
            </a:r>
            <a:r>
              <a:rPr lang="ar-SA" b="1" dirty="0">
                <a:cs typeface="Akhbar MT" pitchFamily="2" charset="-78"/>
              </a:rPr>
              <a:t>, </a:t>
            </a:r>
            <a:r>
              <a:rPr lang="ar-SA" b="1" dirty="0" smtClean="0">
                <a:cs typeface="Akhbar MT" pitchFamily="2" charset="-78"/>
              </a:rPr>
              <a:t> </a:t>
            </a:r>
            <a:r>
              <a:rPr lang="ar-SA" b="1" dirty="0">
                <a:cs typeface="Akhbar MT" pitchFamily="2" charset="-78"/>
              </a:rPr>
              <a:t>خالقِ النَّاسَ بخلقٍ حسن </a:t>
            </a:r>
            <a:r>
              <a:rPr lang="ar-SA" b="1" dirty="0" smtClean="0">
                <a:cs typeface="Akhbar MT" pitchFamily="2" charset="-78"/>
              </a:rPr>
              <a:t>.</a:t>
            </a:r>
            <a:endParaRPr lang="ar-SA" b="1" dirty="0">
              <a:cs typeface="Akhbar MT" pitchFamily="2" charset="-78"/>
            </a:endParaRPr>
          </a:p>
        </p:txBody>
      </p:sp>
      <p:sp>
        <p:nvSpPr>
          <p:cNvPr id="4" name="مربع نص 3"/>
          <p:cNvSpPr txBox="1"/>
          <p:nvPr/>
        </p:nvSpPr>
        <p:spPr>
          <a:xfrm>
            <a:off x="467544" y="4561964"/>
            <a:ext cx="828092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r>
              <a:rPr lang="ar-SA" sz="2800" b="1" dirty="0" smtClean="0">
                <a:cs typeface="Akhbar MT" pitchFamily="2" charset="-78"/>
              </a:rPr>
              <a:t>2 – ييسر على الناس أمور عباداتهم : </a:t>
            </a:r>
            <a:r>
              <a:rPr lang="ar-SA" b="1" dirty="0" smtClean="0">
                <a:cs typeface="Akhbar MT" pitchFamily="2" charset="-78"/>
              </a:rPr>
              <a:t>الحديث انظر الكتاب ص 152</a:t>
            </a:r>
            <a:endParaRPr lang="ar-SA" b="1" dirty="0">
              <a:cs typeface="Akhbar MT" pitchFamily="2" charset="-78"/>
            </a:endParaRPr>
          </a:p>
        </p:txBody>
      </p:sp>
      <p:sp>
        <p:nvSpPr>
          <p:cNvPr id="5" name="مربع نص 4"/>
          <p:cNvSpPr txBox="1"/>
          <p:nvPr/>
        </p:nvSpPr>
        <p:spPr>
          <a:xfrm>
            <a:off x="539552" y="5229200"/>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228908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980728"/>
            <a:ext cx="8229600" cy="1143000"/>
          </a:xfrm>
        </p:spPr>
        <p:style>
          <a:lnRef idx="2">
            <a:schemeClr val="accent1"/>
          </a:lnRef>
          <a:fillRef idx="1">
            <a:schemeClr val="lt1"/>
          </a:fillRef>
          <a:effectRef idx="0">
            <a:schemeClr val="accent1"/>
          </a:effectRef>
          <a:fontRef idx="minor">
            <a:schemeClr val="dk1"/>
          </a:fontRef>
        </p:style>
        <p:txBody>
          <a:bodyPr>
            <a:normAutofit/>
          </a:bodyPr>
          <a:lstStyle/>
          <a:p>
            <a:pPr algn="r"/>
            <a:r>
              <a:rPr lang="ar-SA" sz="2400" b="1" dirty="0" smtClean="0">
                <a:cs typeface="Akhbar MT" pitchFamily="2" charset="-78"/>
              </a:rPr>
              <a:t>3 – ما خير بين العفو والعقوبة إلا اختار العفو, ( حاطب بن أبي </a:t>
            </a:r>
            <a:r>
              <a:rPr lang="ar-SA" sz="2400" b="1" dirty="0" err="1" smtClean="0">
                <a:cs typeface="Akhbar MT" pitchFamily="2" charset="-78"/>
              </a:rPr>
              <a:t>بلتعة</a:t>
            </a:r>
            <a:r>
              <a:rPr lang="ar-SA" sz="2400" b="1" dirty="0" smtClean="0">
                <a:cs typeface="Akhbar MT" pitchFamily="2" charset="-78"/>
              </a:rPr>
              <a:t> ) , ( عفوه عن أهل </a:t>
            </a:r>
            <a:r>
              <a:rPr lang="ar-SA" sz="2400" b="1" dirty="0" err="1" smtClean="0">
                <a:cs typeface="Akhbar MT" pitchFamily="2" charset="-78"/>
              </a:rPr>
              <a:t>مكه</a:t>
            </a:r>
            <a:r>
              <a:rPr lang="ar-SA" sz="2400" b="1" dirty="0" smtClean="0">
                <a:cs typeface="Akhbar MT" pitchFamily="2" charset="-78"/>
              </a:rPr>
              <a:t> ).</a:t>
            </a:r>
            <a:endParaRPr lang="ar-SA" sz="2400" b="1" dirty="0">
              <a:cs typeface="Akhbar MT" pitchFamily="2" charset="-78"/>
            </a:endParaRPr>
          </a:p>
        </p:txBody>
      </p:sp>
      <p:sp>
        <p:nvSpPr>
          <p:cNvPr id="3" name="عنصر نائب للمحتوى 2"/>
          <p:cNvSpPr>
            <a:spLocks noGrp="1"/>
          </p:cNvSpPr>
          <p:nvPr>
            <p:ph idx="1"/>
          </p:nvPr>
        </p:nvSpPr>
        <p:spPr>
          <a:xfrm>
            <a:off x="457200" y="2636912"/>
            <a:ext cx="8229600" cy="2404864"/>
          </a:xfrm>
        </p:spPr>
        <p:style>
          <a:lnRef idx="2">
            <a:schemeClr val="accent1"/>
          </a:lnRef>
          <a:fillRef idx="1">
            <a:schemeClr val="lt1"/>
          </a:fillRef>
          <a:effectRef idx="0">
            <a:schemeClr val="accent1"/>
          </a:effectRef>
          <a:fontRef idx="minor">
            <a:schemeClr val="dk1"/>
          </a:fontRef>
        </p:style>
        <p:txBody>
          <a:bodyPr/>
          <a:lstStyle/>
          <a:p>
            <a:pPr marL="0" indent="0">
              <a:buNone/>
            </a:pPr>
            <a:r>
              <a:rPr lang="ar-SA" b="1" dirty="0" smtClean="0">
                <a:cs typeface="Akhbar MT" pitchFamily="2" charset="-78"/>
              </a:rPr>
              <a:t>4 – ما خير بين الحرب والسلام إلا اختار السلام ( حادثة صلح الحديبية ) , ( رسائله للملوك والزعماء </a:t>
            </a:r>
            <a:r>
              <a:rPr lang="ar-SA" b="1" dirty="0">
                <a:cs typeface="Akhbar MT" pitchFamily="2" charset="-78"/>
              </a:rPr>
              <a:t>) </a:t>
            </a:r>
            <a:endParaRPr lang="ar-SA" b="1" dirty="0" smtClean="0">
              <a:cs typeface="Akhbar MT" pitchFamily="2" charset="-78"/>
            </a:endParaRPr>
          </a:p>
          <a:p>
            <a:pPr marL="0" indent="0">
              <a:buNone/>
            </a:pPr>
            <a:r>
              <a:rPr lang="ar-SA" b="1" dirty="0" smtClean="0">
                <a:cs typeface="Akhbar MT" pitchFamily="2" charset="-78"/>
              </a:rPr>
              <a:t>قال تعالى : </a:t>
            </a:r>
            <a:r>
              <a:rPr lang="ar-SA" dirty="0" smtClean="0"/>
              <a:t>(يَا </a:t>
            </a:r>
            <a:r>
              <a:rPr lang="ar-SA" dirty="0"/>
              <a:t>أَيُّهَا الَّذِينَ آمَنُوا ادْخُلُوا فِي السِّلْمِ كَافَّةً وَلَا تَتَّبِعُوا خُطُوَاتِ الشَّيْطَانِ ۚ إِنَّهُ لَكُمْ عَدُوٌّ مُّبِينٌ </a:t>
            </a:r>
            <a:r>
              <a:rPr lang="ar-SA" sz="2000" dirty="0"/>
              <a:t>(208)  </a:t>
            </a:r>
            <a:r>
              <a:rPr lang="ar-SA" sz="2000" dirty="0" smtClean="0"/>
              <a:t>البقرة</a:t>
            </a:r>
          </a:p>
        </p:txBody>
      </p:sp>
      <p:sp>
        <p:nvSpPr>
          <p:cNvPr id="4" name="مربع نص 3"/>
          <p:cNvSpPr txBox="1"/>
          <p:nvPr/>
        </p:nvSpPr>
        <p:spPr>
          <a:xfrm>
            <a:off x="683568" y="5229200"/>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238433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SA" b="1" dirty="0" smtClean="0">
                <a:cs typeface="Akhbar MT" pitchFamily="2" charset="-78"/>
              </a:rPr>
              <a:t>التيسير لا يعني التفريط  في مبادىء الدين</a:t>
            </a:r>
            <a:endParaRPr lang="ar-SA" b="1" dirty="0">
              <a:cs typeface="Akhbar MT" pitchFamily="2" charset="-78"/>
            </a:endParaRPr>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r>
              <a:rPr lang="ar-SA" b="1" dirty="0" smtClean="0">
                <a:cs typeface="Akhbar MT" pitchFamily="2" charset="-78"/>
              </a:rPr>
              <a:t>فقد كان صلى الله عليه وسلم أشد الناس غضبا إذا انتهكت محارم الله عزوجل , قصة أسامه , غضبه على تارك الصلاة , ولم يكن غضبه عليه الصلاة والسلام لنفسه بل كان متسامحا فيعفو عن من أساء إليه , </a:t>
            </a:r>
            <a:r>
              <a:rPr lang="ar-SA" b="1" dirty="0">
                <a:cs typeface="Akhbar MT" pitchFamily="2" charset="-78"/>
              </a:rPr>
              <a:t>فعن أنس بن مالك رضي الله عنه قال: ((كنت أمشي مع رسول الله صلى الله عليه وسلم، وعليه بردٌ نجرانيٌّ غليظ الحاشية، فأدركه أعرابيٌّ، فجبذه  (1) بردائه جبْذَةً شديدةً، حتى نظرت إلى صفحة عاتق رسول الله صلى الله عليه وسلم قد أثَّرت بها حاشية البُرْد مِن شدَّة جَبْذَته، ثمَّ قال</a:t>
            </a:r>
            <a:r>
              <a:rPr lang="ar-SA" b="1" dirty="0" smtClean="0">
                <a:cs typeface="Akhbar MT" pitchFamily="2" charset="-78"/>
              </a:rPr>
              <a:t>: يا </a:t>
            </a:r>
            <a:r>
              <a:rPr lang="ar-SA" b="1" dirty="0">
                <a:cs typeface="Akhbar MT" pitchFamily="2" charset="-78"/>
              </a:rPr>
              <a:t>محمَّد! مُرْ لي مِن مال الله الذي عندك، فالتفت إليه رسول الله صلى الله عليه وسلم ثمَّ ضحك، ثمَّ أمر له بعطاء</a:t>
            </a:r>
            <a:r>
              <a:rPr lang="ar-SA" b="1" dirty="0" smtClean="0">
                <a:cs typeface="Akhbar MT" pitchFamily="2" charset="-78"/>
              </a:rPr>
              <a:t>)).</a:t>
            </a:r>
            <a:endParaRPr lang="ar-SA" b="1" dirty="0">
              <a:cs typeface="Akhbar MT" pitchFamily="2" charset="-78"/>
            </a:endParaRPr>
          </a:p>
        </p:txBody>
      </p:sp>
      <p:sp>
        <p:nvSpPr>
          <p:cNvPr id="4" name="مربع نص 3"/>
          <p:cNvSpPr txBox="1"/>
          <p:nvPr/>
        </p:nvSpPr>
        <p:spPr>
          <a:xfrm>
            <a:off x="467544" y="6084004"/>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296896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73832"/>
            <a:ext cx="8229600" cy="1143000"/>
          </a:xfrm>
        </p:spPr>
        <p:style>
          <a:lnRef idx="1">
            <a:schemeClr val="accent1"/>
          </a:lnRef>
          <a:fillRef idx="2">
            <a:schemeClr val="accent1"/>
          </a:fillRef>
          <a:effectRef idx="1">
            <a:schemeClr val="accent1"/>
          </a:effectRef>
          <a:fontRef idx="minor">
            <a:schemeClr val="dk1"/>
          </a:fontRef>
        </p:style>
        <p:txBody>
          <a:bodyPr/>
          <a:lstStyle/>
          <a:p>
            <a:r>
              <a:rPr lang="ar-SA" b="1" dirty="0" smtClean="0">
                <a:cs typeface="Akhbar MT" pitchFamily="2" charset="-78"/>
              </a:rPr>
              <a:t>آثار يسر الإسلام </a:t>
            </a:r>
            <a:endParaRPr lang="ar-SA" b="1" dirty="0">
              <a:cs typeface="Akhbar MT" pitchFamily="2" charset="-78"/>
            </a:endParaRPr>
          </a:p>
        </p:txBody>
      </p:sp>
      <p:sp>
        <p:nvSpPr>
          <p:cNvPr id="3" name="عنصر نائب للمحتوى 2"/>
          <p:cNvSpPr>
            <a:spLocks noGrp="1"/>
          </p:cNvSpPr>
          <p:nvPr>
            <p:ph idx="1"/>
          </p:nvPr>
        </p:nvSpPr>
        <p:spPr>
          <a:xfrm>
            <a:off x="457200" y="2392288"/>
            <a:ext cx="8229600" cy="604664"/>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ar-SA" b="1" dirty="0" smtClean="0">
                <a:cs typeface="Akhbar MT" pitchFamily="2" charset="-78"/>
              </a:rPr>
              <a:t>- من أهم عوامل انتشاره . </a:t>
            </a:r>
            <a:endParaRPr lang="ar-SA" b="1" dirty="0">
              <a:cs typeface="Akhbar MT" pitchFamily="2" charset="-78"/>
            </a:endParaRPr>
          </a:p>
        </p:txBody>
      </p:sp>
      <p:sp>
        <p:nvSpPr>
          <p:cNvPr id="4" name="مربع نص 3"/>
          <p:cNvSpPr txBox="1"/>
          <p:nvPr/>
        </p:nvSpPr>
        <p:spPr>
          <a:xfrm>
            <a:off x="467544" y="3420289"/>
            <a:ext cx="820891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r>
              <a:rPr lang="ar-SA" sz="3200" b="1" dirty="0" smtClean="0">
                <a:cs typeface="Akhbar MT" pitchFamily="2" charset="-78"/>
              </a:rPr>
              <a:t>- يجعل الذين يدخلون فيه يتمسكون بدينهم ويعتزون به </a:t>
            </a:r>
            <a:endParaRPr lang="ar-SA" sz="3200" b="1" dirty="0">
              <a:cs typeface="Akhbar MT" pitchFamily="2" charset="-78"/>
            </a:endParaRPr>
          </a:p>
        </p:txBody>
      </p:sp>
      <p:sp>
        <p:nvSpPr>
          <p:cNvPr id="5" name="مربع نص 4"/>
          <p:cNvSpPr txBox="1"/>
          <p:nvPr/>
        </p:nvSpPr>
        <p:spPr>
          <a:xfrm>
            <a:off x="467544" y="4941168"/>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184058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SA" b="1" dirty="0" smtClean="0">
                <a:cs typeface="Akhbar MT" pitchFamily="2" charset="-78"/>
              </a:rPr>
              <a:t>الأنشطة</a:t>
            </a:r>
            <a:endParaRPr lang="ar-SA" b="1" dirty="0">
              <a:cs typeface="Akhbar MT" pitchFamily="2" charset="-78"/>
            </a:endParaRPr>
          </a:p>
        </p:txBody>
      </p:sp>
      <p:sp>
        <p:nvSpPr>
          <p:cNvPr id="3" name="عنصر نائب للمحتوى 2"/>
          <p:cNvSpPr>
            <a:spLocks noGrp="1"/>
          </p:cNvSpPr>
          <p:nvPr>
            <p:ph idx="1"/>
          </p:nvPr>
        </p:nvSpPr>
        <p:spPr>
          <a:xfrm>
            <a:off x="395536" y="2176265"/>
            <a:ext cx="8291264" cy="532655"/>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ar-SA" b="1" dirty="0" smtClean="0">
                <a:cs typeface="Akhbar MT" pitchFamily="2" charset="-78"/>
              </a:rPr>
              <a:t>1 – ناقش زملائك في كيفية إبراز يسر الإسلام عندما تكون خارج المجتمع المسلم .</a:t>
            </a:r>
            <a:endParaRPr lang="ar-SA" b="1" dirty="0">
              <a:cs typeface="Akhbar MT" pitchFamily="2" charset="-78"/>
            </a:endParaRPr>
          </a:p>
        </p:txBody>
      </p:sp>
      <p:sp>
        <p:nvSpPr>
          <p:cNvPr id="4" name="مربع نص 3"/>
          <p:cNvSpPr txBox="1"/>
          <p:nvPr/>
        </p:nvSpPr>
        <p:spPr>
          <a:xfrm>
            <a:off x="395536" y="3471391"/>
            <a:ext cx="828092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r>
              <a:rPr lang="ar-SA" sz="2400" b="1" dirty="0" smtClean="0">
                <a:cs typeface="Akhbar MT" pitchFamily="2" charset="-78"/>
              </a:rPr>
              <a:t>2 – استنتج مع زملائك النتائج المترتبة على عفو الرسول صلى الله عليه وسلم عن المسيء.</a:t>
            </a:r>
            <a:endParaRPr lang="ar-SA" sz="2400" b="1" dirty="0">
              <a:cs typeface="Akhbar MT" pitchFamily="2" charset="-78"/>
            </a:endParaRPr>
          </a:p>
        </p:txBody>
      </p:sp>
      <p:sp>
        <p:nvSpPr>
          <p:cNvPr id="5" name="مربع نص 4"/>
          <p:cNvSpPr txBox="1"/>
          <p:nvPr/>
        </p:nvSpPr>
        <p:spPr>
          <a:xfrm>
            <a:off x="467544" y="4581128"/>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295831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ar-SA" dirty="0" smtClean="0">
                <a:cs typeface="Akhbar MT" pitchFamily="2" charset="-78"/>
              </a:rPr>
              <a:t>المناقشة</a:t>
            </a:r>
            <a:endParaRPr lang="ar-SA" dirty="0">
              <a:cs typeface="Akhbar MT" pitchFamily="2" charset="-78"/>
            </a:endParaRPr>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r>
              <a:rPr lang="ar-SA" sz="2400" dirty="0">
                <a:cs typeface="Akhbar MT" pitchFamily="2" charset="-78"/>
              </a:rPr>
              <a:t>س: اكتب رقم العبارة والرمز الدال على الإجابة الصحيحة فيما يلي :</a:t>
            </a:r>
          </a:p>
          <a:p>
            <a:pPr marL="0" indent="0">
              <a:buNone/>
            </a:pPr>
            <a:r>
              <a:rPr lang="ar-SA" sz="2400" dirty="0">
                <a:cs typeface="Akhbar MT" pitchFamily="2" charset="-78"/>
              </a:rPr>
              <a:t>1- امتثال المسلم لقيم الإسلام ومبادئه السمحة يعدُّ :</a:t>
            </a:r>
          </a:p>
          <a:p>
            <a:pPr marL="0" indent="0">
              <a:buNone/>
            </a:pPr>
            <a:r>
              <a:rPr lang="ar-SA" sz="2400" dirty="0" smtClean="0">
                <a:cs typeface="Akhbar MT" pitchFamily="2" charset="-78"/>
              </a:rPr>
              <a:t>أ- واجباً</a:t>
            </a:r>
            <a:r>
              <a:rPr lang="ar-SA" sz="2400" dirty="0">
                <a:cs typeface="Akhbar MT" pitchFamily="2" charset="-78"/>
              </a:rPr>
              <a:t>.       ب- مستحباً.         ج- مندوباً.</a:t>
            </a:r>
          </a:p>
          <a:p>
            <a:pPr marL="0" indent="0">
              <a:buNone/>
            </a:pPr>
            <a:r>
              <a:rPr lang="ar-SA" sz="2400" dirty="0" smtClean="0">
                <a:cs typeface="Akhbar MT" pitchFamily="2" charset="-78"/>
              </a:rPr>
              <a:t>2- </a:t>
            </a:r>
            <a:r>
              <a:rPr lang="ar-SA" sz="2400" dirty="0">
                <a:cs typeface="Akhbar MT" pitchFamily="2" charset="-78"/>
              </a:rPr>
              <a:t>يعدُّ ترك المسلم لصلاة مفروضة في حال سفره :</a:t>
            </a:r>
          </a:p>
          <a:p>
            <a:pPr marL="0" indent="0">
              <a:buNone/>
            </a:pPr>
            <a:r>
              <a:rPr lang="ar-SA" sz="2400" dirty="0" smtClean="0">
                <a:cs typeface="Akhbar MT" pitchFamily="2" charset="-78"/>
              </a:rPr>
              <a:t>أ- تيسيراً</a:t>
            </a:r>
            <a:r>
              <a:rPr lang="ar-SA" sz="2400" dirty="0">
                <a:cs typeface="Akhbar MT" pitchFamily="2" charset="-78"/>
              </a:rPr>
              <a:t>.        ب- تفريطاً.        ج- تقصيراً</a:t>
            </a:r>
            <a:r>
              <a:rPr lang="ar-SA" sz="2400" dirty="0" smtClean="0">
                <a:cs typeface="Akhbar MT" pitchFamily="2" charset="-78"/>
              </a:rPr>
              <a:t>.        </a:t>
            </a:r>
          </a:p>
          <a:p>
            <a:pPr marL="0" indent="0">
              <a:buNone/>
            </a:pPr>
            <a:r>
              <a:rPr lang="ar-SA" sz="2400" dirty="0" smtClean="0">
                <a:cs typeface="Akhbar MT" pitchFamily="2" charset="-78"/>
              </a:rPr>
              <a:t>س</a:t>
            </a:r>
            <a:r>
              <a:rPr lang="ar-SA" sz="2400" dirty="0">
                <a:cs typeface="Akhbar MT" pitchFamily="2" charset="-78"/>
              </a:rPr>
              <a:t>: كيف ترد على من يزعم أن الإسلام انتشر بالسيف ؟</a:t>
            </a:r>
          </a:p>
          <a:p>
            <a:pPr marL="0" indent="0">
              <a:buNone/>
            </a:pPr>
            <a:r>
              <a:rPr lang="ar-SA" sz="2400" dirty="0">
                <a:cs typeface="Akhbar MT" pitchFamily="2" charset="-78"/>
              </a:rPr>
              <a:t>س: يظن البعض أن التشدُّد على النفس في النوافل من الأمور التي يوجبها الإسلام . بيِّن خطورة هذا الفهم على الفرد والمجتمع .</a:t>
            </a:r>
          </a:p>
          <a:p>
            <a:pPr marL="0" indent="0">
              <a:buNone/>
            </a:pPr>
            <a:r>
              <a:rPr lang="ar-SA" sz="2400" dirty="0">
                <a:cs typeface="Akhbar MT" pitchFamily="2" charset="-78"/>
              </a:rPr>
              <a:t>س: اكتب نصيحة تدعو فيها زملاءك المغتربين إلى تعريف الآخرين بالإسلام</a:t>
            </a:r>
            <a:r>
              <a:rPr lang="ar-SA" sz="2400" dirty="0" smtClean="0">
                <a:cs typeface="Akhbar MT" pitchFamily="2" charset="-78"/>
              </a:rPr>
              <a:t>.</a:t>
            </a:r>
          </a:p>
        </p:txBody>
      </p:sp>
      <p:sp>
        <p:nvSpPr>
          <p:cNvPr id="4" name="مربع نص 3"/>
          <p:cNvSpPr txBox="1"/>
          <p:nvPr/>
        </p:nvSpPr>
        <p:spPr>
          <a:xfrm>
            <a:off x="467544" y="5733256"/>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b="1" dirty="0" smtClean="0"/>
              <a:t>إعداد: أ.هلال المقبالي</a:t>
            </a:r>
            <a:endParaRPr lang="ar-SA" b="1" dirty="0"/>
          </a:p>
        </p:txBody>
      </p:sp>
    </p:spTree>
    <p:extLst>
      <p:ext uri="{BB962C8B-B14F-4D97-AF65-F5344CB8AC3E}">
        <p14:creationId xmlns:p14="http://schemas.microsoft.com/office/powerpoint/2010/main" val="93999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556</Words>
  <Application>Microsoft Office PowerPoint</Application>
  <PresentationFormat>عرض على الشاشة (3:4)‏</PresentationFormat>
  <Paragraphs>41</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يسر الإسلام</vt:lpstr>
      <vt:lpstr>عرض تقديمي في PowerPoint</vt:lpstr>
      <vt:lpstr>من مظاهر التيسير في توجيهات الرسول صلى الله عليه وسلم</vt:lpstr>
      <vt:lpstr>أبرز مظاهر التيسير في توجيهاته عليه الصلاة والسلام</vt:lpstr>
      <vt:lpstr>3 – ما خير بين العفو والعقوبة إلا اختار العفو, ( حاطب بن أبي بلتعة ) , ( عفوه عن أهل مكه ).</vt:lpstr>
      <vt:lpstr>التيسير لا يعني التفريط  في مبادىء الدين</vt:lpstr>
      <vt:lpstr>آثار يسر الإسلام </vt:lpstr>
      <vt:lpstr>الأنشطة</vt:lpstr>
      <vt:lpstr>المناقشة</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هلال</dc:creator>
  <cp:lastModifiedBy>هلال</cp:lastModifiedBy>
  <cp:revision>15</cp:revision>
  <dcterms:created xsi:type="dcterms:W3CDTF">2015-11-19T05:10:41Z</dcterms:created>
  <dcterms:modified xsi:type="dcterms:W3CDTF">2017-11-12T08:02:30Z</dcterms:modified>
</cp:coreProperties>
</file>