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8" r:id="rId11"/>
    <p:sldId id="264" r:id="rId12"/>
    <p:sldId id="267" r:id="rId13"/>
    <p:sldId id="266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385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96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55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558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671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80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189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363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801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811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351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D462-5573-440D-A4E1-3FEBA0F6A80B}" type="datetimeFigureOut">
              <a:rPr lang="ar-SA" smtClean="0"/>
              <a:t>20/06/37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45724-0AEF-48DF-9C6D-382B7820C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085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الورثة من الذكور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ar-SA" dirty="0" smtClean="0"/>
          </a:p>
          <a:p>
            <a:r>
              <a:rPr lang="ar-SA" sz="4400" b="1" dirty="0" smtClean="0">
                <a:solidFill>
                  <a:schemeClr val="accent1">
                    <a:lumMod val="50000"/>
                  </a:schemeClr>
                </a:solidFill>
                <a:cs typeface="Akhbar MT" pitchFamily="2" charset="-78"/>
              </a:rPr>
              <a:t>درس بعنوان</a:t>
            </a:r>
            <a:endParaRPr lang="ar-SA" sz="4400" b="1" dirty="0">
              <a:solidFill>
                <a:schemeClr val="accent1">
                  <a:lumMod val="50000"/>
                </a:schemeClr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96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>
                <a:cs typeface="Akhbar MT" pitchFamily="2" charset="-78"/>
              </a:rPr>
              <a:t>المناقشة</a:t>
            </a:r>
            <a:endParaRPr lang="ar-SA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 sz="2400" dirty="0">
                <a:cs typeface="Akhbar MT" pitchFamily="2" charset="-78"/>
              </a:rPr>
              <a:t>س: اكتب رقم العبارة على دفترك . وضع أمامه رمز الإجابة الصحيحة , فيما يلي :</a:t>
            </a:r>
          </a:p>
          <a:p>
            <a:pPr marL="0" indent="0">
              <a:buNone/>
            </a:pPr>
            <a:r>
              <a:rPr lang="ar-SA" sz="2400" dirty="0">
                <a:cs typeface="Akhbar MT" pitchFamily="2" charset="-78"/>
              </a:rPr>
              <a:t>1- توفيت عن زوج , وجد , وأخ لأم : ميراث الزوج والأخ لأم في المسألة :</a:t>
            </a:r>
          </a:p>
          <a:p>
            <a:pPr marL="0" indent="0">
              <a:buNone/>
            </a:pPr>
            <a:r>
              <a:rPr lang="ar-SA" sz="2400" dirty="0" smtClean="0">
                <a:cs typeface="Akhbar MT" pitchFamily="2" charset="-78"/>
              </a:rPr>
              <a:t>أ- للزوج </a:t>
            </a:r>
            <a:r>
              <a:rPr lang="ar-SA" sz="2400" dirty="0">
                <a:cs typeface="Akhbar MT" pitchFamily="2" charset="-78"/>
              </a:rPr>
              <a:t>الربع , وللأخ لأم السدس .</a:t>
            </a:r>
          </a:p>
          <a:p>
            <a:pPr marL="0" indent="0">
              <a:buNone/>
            </a:pPr>
            <a:r>
              <a:rPr lang="ar-SA" sz="2400" dirty="0" smtClean="0">
                <a:cs typeface="Akhbar MT" pitchFamily="2" charset="-78"/>
              </a:rPr>
              <a:t>ب- للزوج </a:t>
            </a:r>
            <a:r>
              <a:rPr lang="ar-SA" sz="2400" dirty="0">
                <a:cs typeface="Akhbar MT" pitchFamily="2" charset="-78"/>
              </a:rPr>
              <a:t>النصف , وللأخ لأم الثلث .</a:t>
            </a:r>
          </a:p>
          <a:p>
            <a:pPr marL="0" indent="0">
              <a:buNone/>
            </a:pPr>
            <a:r>
              <a:rPr lang="ar-SA" sz="2400" dirty="0" smtClean="0">
                <a:cs typeface="Akhbar MT" pitchFamily="2" charset="-78"/>
              </a:rPr>
              <a:t>ج- للزوج </a:t>
            </a:r>
            <a:r>
              <a:rPr lang="ar-SA" sz="2400" dirty="0">
                <a:cs typeface="Akhbar MT" pitchFamily="2" charset="-78"/>
              </a:rPr>
              <a:t>النصف , ولا شيء للأخ لأم .</a:t>
            </a:r>
          </a:p>
          <a:p>
            <a:pPr marL="0" indent="0">
              <a:buNone/>
            </a:pPr>
            <a:r>
              <a:rPr lang="ar-SA" sz="2400" dirty="0">
                <a:cs typeface="Akhbar MT" pitchFamily="2" charset="-78"/>
              </a:rPr>
              <a:t>2- تركت زوجا , وأخا لأم , وأخا , وأبا : لا يرث الأخ لأم في المسألة ؛ لوجود :</a:t>
            </a:r>
          </a:p>
          <a:p>
            <a:pPr marL="0" indent="0">
              <a:buNone/>
            </a:pPr>
            <a:r>
              <a:rPr lang="ar-SA" sz="2400" dirty="0" smtClean="0">
                <a:cs typeface="Akhbar MT" pitchFamily="2" charset="-78"/>
              </a:rPr>
              <a:t>أ- الزوج            </a:t>
            </a:r>
            <a:r>
              <a:rPr lang="ar-SA" sz="2400" dirty="0">
                <a:cs typeface="Akhbar MT" pitchFamily="2" charset="-78"/>
              </a:rPr>
              <a:t>ب- الأب          ج- الأخ</a:t>
            </a:r>
          </a:p>
          <a:p>
            <a:pPr marL="0" indent="0">
              <a:buNone/>
            </a:pPr>
            <a:r>
              <a:rPr lang="ar-SA" sz="2400" dirty="0">
                <a:cs typeface="Akhbar MT" pitchFamily="2" charset="-78"/>
              </a:rPr>
              <a:t>3- ترك أبا , وجدا , وأخا لأم , الجد في المسألة : </a:t>
            </a:r>
          </a:p>
          <a:p>
            <a:pPr marL="457200" indent="-457200">
              <a:buAutoNum type="arabic1Minus"/>
            </a:pPr>
            <a:r>
              <a:rPr lang="ar-SA" sz="2400" dirty="0" smtClean="0">
                <a:cs typeface="Akhbar MT" pitchFamily="2" charset="-78"/>
              </a:rPr>
              <a:t>يرث </a:t>
            </a:r>
            <a:r>
              <a:rPr lang="ar-SA" sz="2400" dirty="0">
                <a:cs typeface="Akhbar MT" pitchFamily="2" charset="-78"/>
              </a:rPr>
              <a:t>كل التركة.     ب- يرث السدس .       ج- ليس له شيء</a:t>
            </a:r>
            <a:r>
              <a:rPr lang="ar-SA" sz="2400" dirty="0" smtClean="0">
                <a:cs typeface="Akhbar MT" pitchFamily="2" charset="-78"/>
              </a:rPr>
              <a:t>.</a:t>
            </a:r>
          </a:p>
          <a:p>
            <a:pPr marL="0" indent="0">
              <a:buNone/>
            </a:pPr>
            <a:r>
              <a:rPr lang="ar-SA" sz="2400" dirty="0">
                <a:cs typeface="Akhbar MT" pitchFamily="2" charset="-78"/>
              </a:rPr>
              <a:t>س: علل لما يأتي :</a:t>
            </a:r>
          </a:p>
          <a:p>
            <a:pPr marL="0" indent="0">
              <a:buNone/>
            </a:pPr>
            <a:r>
              <a:rPr lang="ar-SA" sz="2400" dirty="0">
                <a:cs typeface="Akhbar MT" pitchFamily="2" charset="-78"/>
              </a:rPr>
              <a:t>1- لا يرث الإخوة لأم في هذه المسألة : أخوان لأم , وابن </a:t>
            </a:r>
            <a:r>
              <a:rPr lang="ar-SA" sz="2400" dirty="0" smtClean="0">
                <a:cs typeface="Akhbar MT" pitchFamily="2" charset="-78"/>
              </a:rPr>
              <a:t>.</a:t>
            </a:r>
            <a:endParaRPr lang="ar-SA" sz="2400" dirty="0">
              <a:cs typeface="Akhbar MT" pitchFamily="2" charset="-78"/>
            </a:endParaRPr>
          </a:p>
          <a:p>
            <a:pPr marL="0" indent="0">
              <a:buNone/>
            </a:pPr>
            <a:r>
              <a:rPr lang="ar-SA" sz="2400" dirty="0">
                <a:cs typeface="Akhbar MT" pitchFamily="2" charset="-78"/>
              </a:rPr>
              <a:t>2- ميراث الزوج الربع في هذه المسألة : تركت زوجا , وأبا , وبنتا </a:t>
            </a:r>
            <a:r>
              <a:rPr lang="ar-SA" sz="2400" dirty="0" smtClean="0">
                <a:cs typeface="Akhbar MT" pitchFamily="2" charset="-78"/>
              </a:rPr>
              <a:t>.    </a:t>
            </a:r>
            <a:endParaRPr lang="ar-SA" sz="2400" dirty="0">
              <a:cs typeface="Akhbar MT" pitchFamily="2" charset="-78"/>
            </a:endParaRPr>
          </a:p>
          <a:p>
            <a:pPr marL="0" indent="0">
              <a:buNone/>
            </a:pPr>
            <a:endParaRPr lang="ar-SA" sz="2400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3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تعلم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SA" b="1" dirty="0" smtClean="0">
                <a:cs typeface="Akhbar MT" pitchFamily="2" charset="-78"/>
              </a:rPr>
              <a:t>يعرف الإخوة والأعمام بالحواشي , وهم يرثون وفق القواعد الآتية:</a:t>
            </a:r>
          </a:p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1 – لا يرثون مع الأصل الذكر , ولا الفرع الذكر أيضا , فهم لا يرثون مع الاباء ولا الأجداد , كما لا يرثون مع الابن أو ابن الابن.</a:t>
            </a:r>
          </a:p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2 – يقدم الأخوة الأشقاء على الأخوة لأب.</a:t>
            </a:r>
          </a:p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3 – يقدم أبناء الأخوة الأشقاء على أبناء الأخوة لأب.</a:t>
            </a:r>
          </a:p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4 – يقدم الأخوة الأشقاء أو الأخوة لأب وأبنائهم على الأعمام</a:t>
            </a:r>
            <a:endParaRPr lang="ar-SA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367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تعلم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b="1" dirty="0" smtClean="0">
                <a:cs typeface="Akhbar MT" pitchFamily="2" charset="-78"/>
              </a:rPr>
              <a:t>يعد أبناء الابن وأبناؤهم أبناء ؛ فهم يرثون نصيب الابن عند عدم وجود الولد , فيرثون بحالات الابن الثلاث , ولا يرثون شيئا مع الابن أو ابن الابن الأقرب.</a:t>
            </a:r>
            <a:endParaRPr lang="ar-SA" sz="40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325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الأنشطة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276872"/>
            <a:ext cx="8291264" cy="6480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dirty="0" smtClean="0">
                <a:cs typeface="Akhbar MT" pitchFamily="2" charset="-78"/>
              </a:rPr>
              <a:t>1 – استنتج  حالات الجد الأربع 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5" name="سهم إلى اليمين 4">
            <a:hlinkClick r:id="rId2" action="ppaction://hlinksldjump"/>
          </p:cNvPr>
          <p:cNvSpPr/>
          <p:nvPr/>
        </p:nvSpPr>
        <p:spPr>
          <a:xfrm>
            <a:off x="1619672" y="3645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803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46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2 – تذكر مع زملائك حالتي ميراث الأب والجد بالتعصيب.</a:t>
            </a:r>
          </a:p>
          <a:p>
            <a:pPr marL="0" indent="0">
              <a:buNone/>
            </a:pPr>
            <a:endParaRPr lang="ar-SA" sz="2400" b="1" dirty="0">
              <a:cs typeface="Akhbar MT" pitchFamily="2" charset="-78"/>
            </a:endParaRPr>
          </a:p>
        </p:txBody>
      </p:sp>
      <p:sp>
        <p:nvSpPr>
          <p:cNvPr id="4" name="سهم إلى اليمين 3">
            <a:hlinkClick r:id="rId2" action="ppaction://hlinksldjump"/>
          </p:cNvPr>
          <p:cNvSpPr/>
          <p:nvPr/>
        </p:nvSpPr>
        <p:spPr>
          <a:xfrm>
            <a:off x="467544" y="59492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467544" y="1628800"/>
            <a:ext cx="8208912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>
              <a:buFontTx/>
              <a:buChar char="-"/>
            </a:pPr>
            <a:r>
              <a:rPr lang="ar-SA" sz="2400" b="1" dirty="0" smtClean="0">
                <a:cs typeface="Akhbar MT" pitchFamily="2" charset="-78"/>
              </a:rPr>
              <a:t>يرث الأب بالتعصيب عند عدم وجود الفرع الوارث مطلقا , ويرث بالفرض والتعصيب مع وجود الفرع الوارث المؤنث .</a:t>
            </a:r>
          </a:p>
          <a:p>
            <a:pPr marL="342900" indent="-342900">
              <a:buFontTx/>
              <a:buChar char="-"/>
            </a:pPr>
            <a:r>
              <a:rPr lang="ar-SA" sz="2400" b="1" dirty="0">
                <a:cs typeface="Akhbar MT" pitchFamily="2" charset="-78"/>
              </a:rPr>
              <a:t> </a:t>
            </a:r>
            <a:r>
              <a:rPr lang="ar-SA" sz="2400" b="1" dirty="0" smtClean="0">
                <a:cs typeface="Akhbar MT" pitchFamily="2" charset="-78"/>
              </a:rPr>
              <a:t>يرث الجد بالتعصيب عند عدم وجود الأصل الأقرب منه إلى الميت وعدم الفرع ,ويرث بالفرض والتعصيب عند عدم وجود الأصل الأقرب منه إلى الميت , ووجود الفرع المؤنث .</a:t>
            </a:r>
            <a:endParaRPr lang="ar-SA" sz="2400" b="1" dirty="0">
              <a:cs typeface="Akhbar MT" pitchFamily="2" charset="-78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31098"/>
              </p:ext>
            </p:extLst>
          </p:nvPr>
        </p:nvGraphicFramePr>
        <p:xfrm>
          <a:off x="467544" y="3356992"/>
          <a:ext cx="8208912" cy="24482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816091">
                <a:tc>
                  <a:txBody>
                    <a:bodyPr/>
                    <a:lstStyle/>
                    <a:p>
                      <a:pPr algn="l" rtl="1"/>
                      <a:r>
                        <a:rPr lang="ar-SA" dirty="0" smtClean="0"/>
                        <a:t>طرق الإرث</a:t>
                      </a:r>
                    </a:p>
                    <a:p>
                      <a:pPr algn="r" rtl="1"/>
                      <a:r>
                        <a:rPr lang="ar-SA" dirty="0" smtClean="0"/>
                        <a:t>الوارث</a:t>
                      </a:r>
                      <a:endParaRPr lang="ar-SA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بالتعصيب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بالفرض والتعصيب</a:t>
                      </a:r>
                      <a:endParaRPr lang="ar-SA" dirty="0"/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الأب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Akhbar M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الجد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3563888" y="4293096"/>
            <a:ext cx="201622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cs typeface="Akhbar MT" pitchFamily="2" charset="-78"/>
              </a:rPr>
              <a:t>عدم الفرع الوارث مطلقا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683568" y="4293096"/>
            <a:ext cx="230425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cs typeface="Akhbar MT" pitchFamily="2" charset="-78"/>
              </a:rPr>
              <a:t>وجود الفرع الوارث المؤنث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491880" y="5157192"/>
            <a:ext cx="216024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dirty="0" smtClean="0">
                <a:cs typeface="Akhbar MT" pitchFamily="2" charset="-78"/>
              </a:rPr>
              <a:t>عدم وجود الأصل الأقرب</a:t>
            </a:r>
            <a:endParaRPr lang="ar-SA" sz="2400" dirty="0">
              <a:cs typeface="Akhbar MT" pitchFamily="2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83568" y="5013176"/>
            <a:ext cx="2304256" cy="7078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Akhbar MT" pitchFamily="2" charset="-78"/>
              </a:rPr>
              <a:t>عدم وجود الأصل الأقرب ووجود الفرع المؤنث</a:t>
            </a:r>
            <a:endParaRPr lang="ar-SA" sz="20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17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أولا : الزوج له حالتان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6445" y="1960240"/>
            <a:ext cx="8229600" cy="82068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ar-SA" sz="2800" b="1" dirty="0" smtClean="0">
                <a:cs typeface="Akhbar MT" pitchFamily="2" charset="-78"/>
              </a:rPr>
              <a:t>1 – يرث من زوجته </a:t>
            </a:r>
            <a:r>
              <a:rPr lang="ar-SA" sz="2800" b="1" dirty="0" smtClean="0">
                <a:solidFill>
                  <a:srgbClr val="FF0000"/>
                </a:solidFill>
                <a:cs typeface="Akhbar MT" pitchFamily="2" charset="-78"/>
              </a:rPr>
              <a:t>النصف </a:t>
            </a:r>
            <a:r>
              <a:rPr lang="ar-SA" sz="2800" b="1" dirty="0" smtClean="0">
                <a:cs typeface="Akhbar MT" pitchFamily="2" charset="-78"/>
              </a:rPr>
              <a:t>إن لم يكن لها فرع وارث , أي أولاد أو أولاد أبناء وإن نزلوا ذكورا كانوا أو إناثا.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39552" y="3132257"/>
            <a:ext cx="8136904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2 – يرث منها </a:t>
            </a:r>
            <a:r>
              <a:rPr lang="ar-SA" sz="3200" b="1" dirty="0" smtClean="0">
                <a:solidFill>
                  <a:srgbClr val="FF0000"/>
                </a:solidFill>
                <a:cs typeface="Akhbar MT" pitchFamily="2" charset="-78"/>
              </a:rPr>
              <a:t>الربع </a:t>
            </a:r>
            <a:r>
              <a:rPr lang="ar-SA" sz="3200" b="1" dirty="0" smtClean="0">
                <a:cs typeface="Akhbar MT" pitchFamily="2" charset="-78"/>
              </a:rPr>
              <a:t>إذا كان لها فرع وارث منه أو من غيره . الآيتين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39552" y="3934797"/>
            <a:ext cx="813690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dirty="0"/>
              <a:t> ۞ وَلَكُمْ </a:t>
            </a:r>
            <a:r>
              <a:rPr lang="ar-SA" sz="2400" dirty="0">
                <a:solidFill>
                  <a:srgbClr val="FF0000"/>
                </a:solidFill>
              </a:rPr>
              <a:t>نِصْفُ </a:t>
            </a:r>
            <a:r>
              <a:rPr lang="ar-SA" sz="2400" dirty="0"/>
              <a:t>مَا تَرَكَ أَزْوَاجُكُمْ إِن لَّمْ يَكُن لَّهُنَّ وَلَدٌ ۚ فَإِن كَانَ لَهُنَّ وَلَدٌ فَلَكُمُ </a:t>
            </a:r>
            <a:r>
              <a:rPr lang="ar-SA" sz="2400" b="1" dirty="0">
                <a:solidFill>
                  <a:srgbClr val="FF0000"/>
                </a:solidFill>
              </a:rPr>
              <a:t>الرُّبُعُ </a:t>
            </a:r>
            <a:r>
              <a:rPr lang="ar-SA" sz="2400" dirty="0"/>
              <a:t>مِمَّا تَرَكْنَ ۚ مِن بَعْدِ وَصِيَّةٍ يُوصِينَ بِهَا أَوْ دَيْنٍ ۚ  </a:t>
            </a:r>
          </a:p>
        </p:txBody>
      </p:sp>
    </p:spTree>
    <p:extLst>
      <p:ext uri="{BB962C8B-B14F-4D97-AF65-F5344CB8AC3E}">
        <p14:creationId xmlns:p14="http://schemas.microsoft.com/office/powerpoint/2010/main" val="136688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8864" y="260648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ثانيا :الأب له ثلاث حالات 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72208"/>
            <a:ext cx="8291264" cy="82068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1 – يرث </a:t>
            </a:r>
            <a:r>
              <a:rPr lang="ar-SA" b="1" dirty="0" smtClean="0">
                <a:solidFill>
                  <a:srgbClr val="FF0000"/>
                </a:solidFill>
                <a:cs typeface="Akhbar MT" pitchFamily="2" charset="-78"/>
              </a:rPr>
              <a:t>السدس </a:t>
            </a:r>
            <a:r>
              <a:rPr lang="ar-SA" b="1" dirty="0" smtClean="0">
                <a:cs typeface="Akhbar MT" pitchFamily="2" charset="-78"/>
              </a:rPr>
              <a:t>فرضا مع الفرع الوارث الذكر , كالابن أو ابن الابن وإن نزل.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67544" y="2916233"/>
            <a:ext cx="8280920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2 – يرث بالتعصيب إذا لم يكن للميت فرع وارث .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67544" y="4019580"/>
            <a:ext cx="8280920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3 – يرث السدس فرضا والباقي تعصيبا مع الفرع الوارث من الإناث كالبنت أو بنت الابن . </a:t>
            </a:r>
          </a:p>
          <a:p>
            <a:r>
              <a:rPr lang="ar-SA" sz="3200" b="1" dirty="0">
                <a:cs typeface="Akhbar MT" pitchFamily="2" charset="-78"/>
              </a:rPr>
              <a:t> </a:t>
            </a:r>
            <a:r>
              <a:rPr lang="ar-SA" sz="3200" b="1" dirty="0" smtClean="0">
                <a:cs typeface="Akhbar MT" pitchFamily="2" charset="-78"/>
              </a:rPr>
              <a:t>  قال تعالى </a:t>
            </a:r>
            <a:r>
              <a:rPr lang="ar-SA" sz="3200" b="1" dirty="0">
                <a:cs typeface="Akhbar MT" pitchFamily="2" charset="-78"/>
              </a:rPr>
              <a:t>:</a:t>
            </a:r>
            <a:r>
              <a:rPr lang="ar-SA" sz="2800" b="1" dirty="0">
                <a:cs typeface="Akhbar MT" pitchFamily="2" charset="-78"/>
              </a:rPr>
              <a:t> </a:t>
            </a:r>
            <a:r>
              <a:rPr lang="ar-SA" sz="2800" dirty="0"/>
              <a:t>وَلِأَبَوَيْهِ لِكُلِّ وَاحِدٍ مِّنْهُمَا </a:t>
            </a:r>
            <a:r>
              <a:rPr lang="ar-SA" sz="2800" dirty="0">
                <a:solidFill>
                  <a:srgbClr val="FF0000"/>
                </a:solidFill>
              </a:rPr>
              <a:t>السُّدُسُ</a:t>
            </a:r>
            <a:r>
              <a:rPr lang="ar-SA" sz="2800" dirty="0"/>
              <a:t> مِمَّا تَرَكَ إِن كَانَ لَهُ وَلَدٌ ۚ  </a:t>
            </a:r>
          </a:p>
        </p:txBody>
      </p:sp>
    </p:spTree>
    <p:extLst>
      <p:ext uri="{BB962C8B-B14F-4D97-AF65-F5344CB8AC3E}">
        <p14:creationId xmlns:p14="http://schemas.microsoft.com/office/powerpoint/2010/main" val="331762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ثالثا : الجد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536304"/>
            <a:ext cx="8229600" cy="74868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ar-SA" sz="3600" dirty="0" smtClean="0">
                <a:cs typeface="Akhbar MT" pitchFamily="2" charset="-78"/>
              </a:rPr>
              <a:t>ميراث الجد كميراث الأب مع عدمه.    </a:t>
            </a:r>
            <a:r>
              <a:rPr lang="ar-SA" sz="3600" dirty="0" smtClean="0">
                <a:cs typeface="Akhbar MT" pitchFamily="2" charset="-78"/>
                <a:hlinkClick r:id="rId2" action="ppaction://hlinksldjump"/>
              </a:rPr>
              <a:t>نشاط (1)</a:t>
            </a:r>
            <a:endParaRPr lang="ar-SA" sz="3600" dirty="0" smtClean="0">
              <a:cs typeface="Akhbar MT" pitchFamily="2" charset="-78"/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7522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رابعا : ميراث الأبناء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5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sz="2800" b="1" dirty="0" smtClean="0">
                <a:cs typeface="Akhbar MT" pitchFamily="2" charset="-78"/>
              </a:rPr>
              <a:t>يرث الأبناء </a:t>
            </a:r>
            <a:r>
              <a:rPr lang="ar-SA" sz="2800" b="1" dirty="0" smtClean="0">
                <a:solidFill>
                  <a:srgbClr val="FF0000"/>
                </a:solidFill>
                <a:cs typeface="Akhbar MT" pitchFamily="2" charset="-78"/>
              </a:rPr>
              <a:t>بالتعصيب</a:t>
            </a:r>
            <a:r>
              <a:rPr lang="ar-SA" sz="2800" b="1" dirty="0" smtClean="0">
                <a:cs typeface="Akhbar MT" pitchFamily="2" charset="-78"/>
              </a:rPr>
              <a:t> لقوله تعالى :</a:t>
            </a:r>
          </a:p>
          <a:p>
            <a:pPr marL="0" indent="0" algn="ctr">
              <a:buNone/>
            </a:pPr>
            <a:r>
              <a:rPr lang="ar-SA" sz="3600" b="1" dirty="0" smtClean="0">
                <a:cs typeface="Akhbar MT" pitchFamily="2" charset="-78"/>
              </a:rPr>
              <a:t> </a:t>
            </a:r>
            <a:r>
              <a:rPr lang="ar-SA" sz="3600" dirty="0"/>
              <a:t>يُوصِيكُمُ اللَّهُ فِي أَوْلَادِكُمْ ۖ لِلذَّكَرِ مِثْلُ حَظِّ الْأُنثَيَيْنِ ۚ   </a:t>
            </a:r>
            <a:endParaRPr lang="ar-SA" sz="3600" dirty="0" smtClean="0"/>
          </a:p>
          <a:p>
            <a:pPr marL="0" indent="0">
              <a:buNone/>
            </a:pPr>
            <a:r>
              <a:rPr lang="ar-SA" dirty="0" smtClean="0"/>
              <a:t>ولهم ثلاث حالات :</a:t>
            </a:r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67544" y="3347700"/>
            <a:ext cx="8208912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1 – إن اشتركوا مع أخواتهم الإناث , كان ميراث أحدهم مثل ميراث الاثنين. 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67544" y="4211796"/>
            <a:ext cx="8208912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2 – </a:t>
            </a:r>
            <a:r>
              <a:rPr lang="ar-SA" sz="2400" b="1" dirty="0" smtClean="0">
                <a:cs typeface="Akhbar MT" pitchFamily="2" charset="-78"/>
              </a:rPr>
              <a:t>إن كان معهم أصحاب فرض , فإنهم يرثون ما بقي بعد أن يأخذ أصحاب الفروض فرضهم 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67544" y="5085184"/>
            <a:ext cx="8208912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3 – يرثون كامل التركة مع عدم أصحاب الفروض .</a:t>
            </a:r>
            <a:endParaRPr lang="ar-SA" sz="28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1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تعلم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24036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b="1" dirty="0" smtClean="0">
                <a:cs typeface="Akhbar MT" pitchFamily="2" charset="-78"/>
              </a:rPr>
              <a:t>يعد ابناء الابن وأبناؤهم أبناء ؛ فهم يرثون نصيب الابن عند عدم وجود الولد , فيرثون بحالات الابن الثلاث , ولا يرثون شيئا مع الابن أو ابن الابن الأقرب.</a:t>
            </a:r>
            <a:endParaRPr lang="ar-SA" sz="4000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39552" y="5589240"/>
            <a:ext cx="11521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  <a:hlinkClick r:id="rId2" action="ppaction://hlinksldjump"/>
              </a:rPr>
              <a:t>نشاط (2)</a:t>
            </a:r>
            <a:endParaRPr lang="ar-SA" sz="2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058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خامسا : ميراث الأخوة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888232"/>
            <a:ext cx="8363272" cy="67667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 smtClean="0">
                <a:solidFill>
                  <a:srgbClr val="FF0000"/>
                </a:solidFill>
                <a:cs typeface="Akhbar MT" pitchFamily="2" charset="-78"/>
              </a:rPr>
              <a:t>1 – الأخ لأم </a:t>
            </a:r>
            <a:r>
              <a:rPr lang="ar-SA" b="1" dirty="0" smtClean="0">
                <a:cs typeface="Akhbar MT" pitchFamily="2" charset="-78"/>
              </a:rPr>
              <a:t>: له ثلاث حالات :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23528" y="2967335"/>
            <a:ext cx="8352928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الحالة الأولى : يرث</a:t>
            </a:r>
            <a:r>
              <a:rPr lang="ar-SA" sz="2400" b="1" dirty="0" smtClean="0">
                <a:solidFill>
                  <a:srgbClr val="FF0000"/>
                </a:solidFill>
                <a:cs typeface="Akhbar MT" pitchFamily="2" charset="-78"/>
              </a:rPr>
              <a:t> السدس </a:t>
            </a:r>
            <a:r>
              <a:rPr lang="ar-SA" sz="2400" b="1" dirty="0" smtClean="0">
                <a:cs typeface="Akhbar MT" pitchFamily="2" charset="-78"/>
              </a:rPr>
              <a:t>عند الانفراد , وعدم الفرع الوارث , ذكرا أو أنثى , وعدم الأب أو الجد 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23528" y="3822139"/>
            <a:ext cx="8352928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الحالة الثانية : يرث</a:t>
            </a:r>
            <a:r>
              <a:rPr lang="ar-SA" sz="2400" b="1" dirty="0" smtClean="0">
                <a:solidFill>
                  <a:srgbClr val="FF0000"/>
                </a:solidFill>
                <a:cs typeface="Akhbar MT" pitchFamily="2" charset="-78"/>
              </a:rPr>
              <a:t> الثلث </a:t>
            </a:r>
            <a:r>
              <a:rPr lang="ar-SA" sz="2400" b="1" dirty="0" smtClean="0">
                <a:cs typeface="Akhbar MT" pitchFamily="2" charset="-78"/>
              </a:rPr>
              <a:t>عند التعدد , أي يكون معه أخ أو أخت أي كانوا اثنين فصاعدا, مع عدم الفرع الوارث , وعدم الأصل من الذكور. 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23528" y="4964975"/>
            <a:ext cx="8352928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الحالة الثالثة : </a:t>
            </a:r>
            <a:r>
              <a:rPr lang="ar-SA" sz="2400" b="1" dirty="0" smtClean="0">
                <a:solidFill>
                  <a:srgbClr val="FF0000"/>
                </a:solidFill>
                <a:cs typeface="Akhbar MT" pitchFamily="2" charset="-78"/>
              </a:rPr>
              <a:t>لا يرث شيئا </a:t>
            </a:r>
            <a:r>
              <a:rPr lang="ar-SA" sz="2400" b="1" dirty="0" smtClean="0">
                <a:cs typeface="Akhbar MT" pitchFamily="2" charset="-78"/>
              </a:rPr>
              <a:t>مع وجود الفرع الوارث , ووجود الأب أو الجد وإن علا.</a:t>
            </a:r>
          </a:p>
          <a:p>
            <a:r>
              <a:rPr lang="ar-SA" sz="2400" b="1" dirty="0" smtClean="0">
                <a:cs typeface="Akhbar MT" pitchFamily="2" charset="-78"/>
              </a:rPr>
              <a:t>ميراث الأخ لأم يكون بالفرض لقوله تعالى : </a:t>
            </a:r>
            <a:r>
              <a:rPr lang="ar-SA" sz="2400" b="1" dirty="0">
                <a:cs typeface="Akhbar MT" pitchFamily="2" charset="-78"/>
              </a:rPr>
              <a:t>  </a:t>
            </a:r>
            <a:r>
              <a:rPr lang="ar-SA" dirty="0" smtClean="0"/>
              <a:t>و</a:t>
            </a:r>
            <a:r>
              <a:rPr lang="ar-SA" sz="2400" dirty="0" smtClean="0"/>
              <a:t>إِن </a:t>
            </a:r>
            <a:r>
              <a:rPr lang="ar-SA" sz="2400" dirty="0"/>
              <a:t>كَانَ رَجُلٌ يُورَثُ كَلَالَةً أَوِ امْرَأَةٌ وَلَهُ أَخٌ أَوْ أُخْتٌ فَلِكُلِّ وَاحِدٍ مِّنْهُمَا السُّدُسُ ۚ فَإِن كَانُوا أَكْثَرَ مِن ذَٰلِكَ فَهُمْ شُرَكَاءُ فِي الثُّلُثِ </a:t>
            </a:r>
            <a:r>
              <a:rPr lang="ar-SA" sz="2400" dirty="0" smtClean="0"/>
              <a:t>ۚ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27779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637928"/>
            <a:ext cx="8229600" cy="1143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SA" sz="2800" b="1" dirty="0" smtClean="0">
                <a:cs typeface="Akhbar MT" pitchFamily="2" charset="-78"/>
              </a:rPr>
              <a:t>2 – الإخوة الأشقاء : يرثون</a:t>
            </a:r>
            <a:r>
              <a:rPr lang="ar-SA" sz="2800" b="1" dirty="0" smtClean="0">
                <a:solidFill>
                  <a:srgbClr val="FF0000"/>
                </a:solidFill>
                <a:cs typeface="Akhbar MT" pitchFamily="2" charset="-78"/>
              </a:rPr>
              <a:t> بالتعصيب </a:t>
            </a:r>
            <a:r>
              <a:rPr lang="ar-SA" sz="2800" b="1" dirty="0" smtClean="0">
                <a:cs typeface="Akhbar MT" pitchFamily="2" charset="-78"/>
              </a:rPr>
              <a:t>إن لم يكن للميت أبناء أو أباء أو أجداد .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472408"/>
            <a:ext cx="8229600" cy="110872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2800" b="1" dirty="0" smtClean="0">
                <a:cs typeface="Akhbar MT" pitchFamily="2" charset="-78"/>
              </a:rPr>
              <a:t>3 – </a:t>
            </a:r>
            <a:r>
              <a:rPr lang="ar-SA" sz="2800" b="1" u="sng" dirty="0" smtClean="0">
                <a:cs typeface="Akhbar MT" pitchFamily="2" charset="-78"/>
              </a:rPr>
              <a:t>الإخوة لأب </a:t>
            </a:r>
            <a:r>
              <a:rPr lang="ar-SA" sz="2800" b="1" dirty="0" smtClean="0">
                <a:cs typeface="Akhbar MT" pitchFamily="2" charset="-78"/>
              </a:rPr>
              <a:t>: يرثون </a:t>
            </a:r>
            <a:r>
              <a:rPr lang="ar-SA" sz="2800" b="1" dirty="0" smtClean="0">
                <a:solidFill>
                  <a:srgbClr val="FF0000"/>
                </a:solidFill>
                <a:cs typeface="Akhbar MT" pitchFamily="2" charset="-78"/>
              </a:rPr>
              <a:t>بالتعصيب أيضا </a:t>
            </a:r>
            <a:r>
              <a:rPr lang="ar-SA" sz="2800" b="1" dirty="0" smtClean="0">
                <a:cs typeface="Akhbar MT" pitchFamily="2" charset="-78"/>
              </a:rPr>
              <a:t>عند عدم وجود الأبناء أو الآباء أو الأجداد أو الإخوة الأشقاء.</a:t>
            </a:r>
            <a:endParaRPr lang="ar-SA" sz="28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61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سادسا: الأعمام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38437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4400" b="1" dirty="0" smtClean="0">
                <a:cs typeface="Akhbar MT" pitchFamily="2" charset="-78"/>
              </a:rPr>
              <a:t>يرثون</a:t>
            </a:r>
            <a:r>
              <a:rPr lang="ar-SA" sz="4400" b="1" dirty="0" smtClean="0">
                <a:solidFill>
                  <a:srgbClr val="FF0000"/>
                </a:solidFill>
                <a:cs typeface="Akhbar MT" pitchFamily="2" charset="-78"/>
              </a:rPr>
              <a:t> بالتعصيب </a:t>
            </a:r>
            <a:r>
              <a:rPr lang="ar-SA" sz="4400" b="1" dirty="0" smtClean="0">
                <a:cs typeface="Akhbar MT" pitchFamily="2" charset="-78"/>
              </a:rPr>
              <a:t>عند عدم وجود الأبناء أو لآباء أو الأجداد أو الأخوة الأشقاء أو الأخوة لأب , وعدم وجود أبناء الإخوة الأشقاء أو الأخوة لأب.</a:t>
            </a:r>
            <a:endParaRPr lang="ar-SA" sz="4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132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793</Words>
  <Application>Microsoft Office PowerPoint</Application>
  <PresentationFormat>عرض على الشاشة (3:4)‏</PresentationFormat>
  <Paragraphs>70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الورثة من الذكور</vt:lpstr>
      <vt:lpstr>أولا : الزوج له حالتان</vt:lpstr>
      <vt:lpstr>ثانيا :الأب له ثلاث حالات </vt:lpstr>
      <vt:lpstr>ثالثا : الجد</vt:lpstr>
      <vt:lpstr>رابعا : ميراث الأبناء</vt:lpstr>
      <vt:lpstr>تعلم</vt:lpstr>
      <vt:lpstr>خامسا : ميراث الأخوة</vt:lpstr>
      <vt:lpstr>2 – الإخوة الأشقاء : يرثون بالتعصيب إن لم يكن للميت أبناء أو أباء أو أجداد .</vt:lpstr>
      <vt:lpstr>سادسا: الأعمام</vt:lpstr>
      <vt:lpstr>المناقشة</vt:lpstr>
      <vt:lpstr>تعلم</vt:lpstr>
      <vt:lpstr>تعلم</vt:lpstr>
      <vt:lpstr>الأنشطة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هلال</dc:creator>
  <cp:lastModifiedBy>هلال</cp:lastModifiedBy>
  <cp:revision>29</cp:revision>
  <dcterms:created xsi:type="dcterms:W3CDTF">2015-11-25T05:44:56Z</dcterms:created>
  <dcterms:modified xsi:type="dcterms:W3CDTF">2016-03-29T05:15:43Z</dcterms:modified>
</cp:coreProperties>
</file>