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73" r:id="rId14"/>
    <p:sldId id="270" r:id="rId15"/>
    <p:sldId id="269" r:id="rId16"/>
    <p:sldId id="268" r:id="rId17"/>
    <p:sldId id="271" r:id="rId18"/>
    <p:sldId id="272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623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426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19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105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594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831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226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176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702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158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378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A72B3-E14E-4114-896B-C6610B939BCA}" type="datetimeFigureOut">
              <a:rPr lang="ar-SA" smtClean="0"/>
              <a:t>19/06/37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679AC-AFE0-4D20-A7D5-DED9E93AFD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817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الورثة من الإناث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ar-SA" dirty="0" smtClean="0"/>
          </a:p>
          <a:p>
            <a:r>
              <a:rPr lang="ar-SA" sz="4800" b="1" dirty="0" smtClean="0">
                <a:solidFill>
                  <a:srgbClr val="FF0000"/>
                </a:solidFill>
                <a:cs typeface="Akhbar MT" pitchFamily="2" charset="-78"/>
              </a:rPr>
              <a:t>درس بعنوان</a:t>
            </a:r>
            <a:endParaRPr lang="ar-SA" sz="4800" b="1" dirty="0">
              <a:solidFill>
                <a:srgbClr val="FF0000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49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الأخت لأب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تحل مع الشقيقة مع عدمها ؛ وتختلف عنها في الصور الآتية :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67544" y="2492896"/>
            <a:ext cx="82089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1 – ترث السدس تكملة للثلثين مع الشقيقة.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67544" y="3140968"/>
            <a:ext cx="82089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2 – ترث بالتعصيب مع البنت , ومع أخيها ( أخ لأب )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67544" y="3717032"/>
            <a:ext cx="820891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3 – لا ترث شيئا مع الشقيق , ومع الشقيقتين فأكثر.</a:t>
            </a:r>
            <a:endParaRPr lang="ar-SA" sz="28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976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تعلم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295232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sz="3600" b="1" dirty="0" smtClean="0">
                <a:cs typeface="Akhbar MT" pitchFamily="2" charset="-78"/>
              </a:rPr>
              <a:t>تكون الأخت الشقيقة والأخت لأب عصبة مع </a:t>
            </a:r>
            <a:r>
              <a:rPr lang="ar-SA" sz="3600" b="1" dirty="0" smtClean="0">
                <a:cs typeface="Akhbar MT" pitchFamily="2" charset="-78"/>
              </a:rPr>
              <a:t>البنت </a:t>
            </a:r>
            <a:r>
              <a:rPr lang="ar-SA" sz="3600" b="1" dirty="0" smtClean="0">
                <a:cs typeface="Akhbar MT" pitchFamily="2" charset="-78"/>
              </a:rPr>
              <a:t>؛ فترثان تعصيبا معها , فينتقل ميراثها من الفرض إلى التعصيب.</a:t>
            </a:r>
            <a:endParaRPr lang="ar-SA" sz="36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571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الأخت لأم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6642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sz="3600" b="1" dirty="0" smtClean="0">
                <a:cs typeface="Akhbar MT" pitchFamily="2" charset="-78"/>
              </a:rPr>
              <a:t>وهي </a:t>
            </a:r>
            <a:r>
              <a:rPr lang="ar-SA" sz="3600" b="1" dirty="0" smtClean="0">
                <a:cs typeface="Akhbar MT" pitchFamily="2" charset="-78"/>
                <a:hlinkClick r:id="rId2" action="ppaction://hlinksldjump"/>
              </a:rPr>
              <a:t>كأخيها</a:t>
            </a:r>
            <a:r>
              <a:rPr lang="ar-SA" sz="3600" b="1" dirty="0" smtClean="0">
                <a:cs typeface="Akhbar MT" pitchFamily="2" charset="-78"/>
              </a:rPr>
              <a:t> تماما , مع ملاحظة أن الأخوة لأم لا يفضل ذكرهم على أنثاهم , كما أن ذكرهم لا يعصب أنثاهم , فيرثون بالسوية.</a:t>
            </a:r>
            <a:endParaRPr lang="ar-SA" sz="36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069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3174"/>
            <a:ext cx="9139767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514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 smtClean="0">
                <a:cs typeface="Akhbar MT" pitchFamily="2" charset="-78"/>
              </a:rPr>
              <a:t>المناقشة</a:t>
            </a:r>
            <a:endParaRPr lang="ar-SA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س: اختر الإجابة الصحيحة من بين البدائل :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1- ترك أما , وزوجة , وشقيقتين ؛ ميراث الأم في المسألة :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الثلث.       ب- الثلث الباقي.          ج- السدس.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(  ج  ) السدس.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2- توفيت عن جدة , وبنت , وبنت ابن ؛ ميراث بنت الابن :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النصف.         ب- السدس.     ج- لا ترث شيئا.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(  ب  ) السدس.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3- توفي عن زوجة , وبنت , وشقيقتين , وأخت لأب ؛ حالة ميراث الأخت لأب :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لا ترث شيئا.         ب- ترث النصف.        ج- ترث السدس.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(  أ  ) لا ترث شيئا.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س: حدد نصيب كل وارث , مع التعليل لكل حالة :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1- توفي عن : زوجة , وبنت , وبنت ابن.</a:t>
            </a:r>
          </a:p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2- توفيت عن : جدة , وأم , وأخت شقيقة , وأخت لأب , وأخت لأم</a:t>
            </a:r>
            <a:r>
              <a:rPr lang="ar-SA" sz="2400" b="1" dirty="0" smtClean="0">
                <a:cs typeface="Akhbar MT" pitchFamily="2" charset="-78"/>
              </a:rPr>
              <a:t>.        </a:t>
            </a:r>
            <a:endParaRPr lang="ar-SA" sz="24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88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تعلم 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2032248"/>
            <a:ext cx="8291264" cy="118072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ar-SA" sz="3600" b="1" dirty="0" smtClean="0">
                <a:cs typeface="Akhbar MT" pitchFamily="2" charset="-78"/>
              </a:rPr>
              <a:t>ترث الزوجة الواحدة أحد السهمين الربع أو الثمن , وتشارك فيهما سائر الزوجات عند التعدد.</a:t>
            </a:r>
            <a:endParaRPr lang="ar-SA" sz="3600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23528" y="3668831"/>
            <a:ext cx="835292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3600" b="1" dirty="0" smtClean="0">
                <a:cs typeface="Akhbar MT" pitchFamily="2" charset="-78"/>
              </a:rPr>
              <a:t>تكون الأخت الشقيقة والأخت لأب عصبة مع البنت ؛ فترثان تعصيبا معها , فينتقل ميراثها من الفرض إلى التعصيب.</a:t>
            </a:r>
            <a:endParaRPr lang="ar-SA" sz="36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045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52928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الأنشطة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672208"/>
            <a:ext cx="8363272" cy="8926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b="1" dirty="0" smtClean="0">
                <a:cs typeface="Akhbar MT" pitchFamily="2" charset="-78"/>
              </a:rPr>
              <a:t>1- ترك زوجة وأما وجدا , تركت زوجا وأما وجدا  : قارن بين ميراث الأم في هاتين المسألتين مع ميراثها في المسألتين العمريتين , ثم علل سبب الاختلاف.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23528" y="2780928"/>
            <a:ext cx="8352928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الفارق في المسألتين العمريتين المشار إليهما في النشاط أن الأم في المسألتين العمريتين ترث ثلث الباقي , في حين أنها مع الجد ترث الثلث من كامل التركة .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4" name="سهم إلى اليمين 3">
            <a:hlinkClick r:id="rId2" action="ppaction://hlinksldjump"/>
          </p:cNvPr>
          <p:cNvSpPr/>
          <p:nvPr/>
        </p:nvSpPr>
        <p:spPr>
          <a:xfrm>
            <a:off x="346629" y="3814373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264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6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2 – استنتج السبب الذي يجعل الأم تمنع الجدة من الميراث , في حين لا يمنع الأب أمه منه.</a:t>
            </a:r>
          </a:p>
          <a:p>
            <a:pPr marL="0" indent="0">
              <a:buNone/>
            </a:pPr>
            <a:endParaRPr lang="ar-SA" sz="2400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95536" y="1556792"/>
            <a:ext cx="828092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- تمنع الأم الجدة من الميراث لأنها تدلي بها , أي أن كل واحدة منهما , الأم والجدة , ترثان بسبب الأمومة , وما كان أقرب في الجهة يمنع الأبعد من الميراث.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95536" y="2708920"/>
            <a:ext cx="828092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- أما الأب فلا يحجب الأم لاختلاف الجهة , فالأم ترث  بجهة الأمومة , والأب يرث بجهة الأبوة , وهما جهتان مختلفتان.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6" name="سهم إلى اليمين 5">
            <a:hlinkClick r:id="rId2" action="ppaction://hlinksldjump"/>
          </p:cNvPr>
          <p:cNvSpPr/>
          <p:nvPr/>
        </p:nvSpPr>
        <p:spPr>
          <a:xfrm>
            <a:off x="395536" y="402448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077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046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SA" sz="2400" b="1" dirty="0">
                <a:cs typeface="Akhbar MT" pitchFamily="2" charset="-78"/>
              </a:rPr>
              <a:t>3 – لخص الحالات التي تتفق فيها بنت الابن مع البنت في ميراثها , وما شروط ذلك؟</a:t>
            </a:r>
          </a:p>
          <a:p>
            <a:pPr marL="0" indent="0">
              <a:buNone/>
            </a:pPr>
            <a:endParaRPr lang="ar-SA" sz="2400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788024" y="1556792"/>
            <a:ext cx="86409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  <a:hlinkClick r:id="rId2" action="ppaction://hlinksldjump"/>
              </a:rPr>
              <a:t>الإجابة</a:t>
            </a:r>
            <a:endParaRPr lang="ar-SA" sz="24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756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341784"/>
            <a:ext cx="8363272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sz="2800" dirty="0"/>
              <a:t>لِّلرِّجَالِ نَصِيبٌ مِّمَّا تَرَكَ الْوَالِدَانِ وَالْأَقْرَبُونَ وَلِلنِّسَاءِ نَصِيبٌ مِّمَّا تَرَكَ الْوَالِدَانِ وَالْأَقْرَبُونَ مِمَّا قَلَّ مِنْهُ أَوْ كَثُرَ ۚ نَصِيبًا مَّفْرُوضًا (7)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888232"/>
            <a:ext cx="8291264" cy="5326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الجهة الأولى : الزوجية ولها حالتان :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95536" y="2700209"/>
            <a:ext cx="828092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1 – ترث الربع إن لم يكن للزوج فرع وارث , ذكر أو أنثى.</a:t>
            </a:r>
            <a:endParaRPr lang="ar-SA" sz="32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95536" y="3636313"/>
            <a:ext cx="828092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2 – ترث الثمن إن كان للزوج فرع وارث .قال تعالى : </a:t>
            </a:r>
            <a:endParaRPr lang="ar-SA" sz="3200" b="1" dirty="0"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95536" y="4440014"/>
            <a:ext cx="828092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dirty="0"/>
              <a:t> وَلَهُنَّ الرُّبُعُ مِمَّا تَرَكْتُمْ إِن لَّمْ يَكُن لَّكُمْ وَلَدٌ ۚ فَإِن كَانَ لَكُمْ وَلَدٌ فَلَهُنَّ الثُّمُنُ مِمَّا تَرَكْتُم ۚ مِّن بَعْدِ وَصِيَّةٍ تُوصُونَ بِهَا أَوْ دَيْنٍ ۗ</a:t>
            </a:r>
          </a:p>
        </p:txBody>
      </p:sp>
    </p:spTree>
    <p:extLst>
      <p:ext uri="{BB962C8B-B14F-4D97-AF65-F5344CB8AC3E}">
        <p14:creationId xmlns:p14="http://schemas.microsoft.com/office/powerpoint/2010/main" val="101850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الجهة الثانية : الأصول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600201"/>
            <a:ext cx="8291264" cy="5326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أ ) الأم ولها ثلاث حالات: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95536" y="2348880"/>
            <a:ext cx="828092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1 – ترث الثلث عند عدم الفرع الوارث , وعدم اثنين من الأخوة أو الأخوات فما فوق.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95536" y="2924944"/>
            <a:ext cx="828092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2 – ترث السدس إذا كان للميت فرع وارث , أو كان له عدد من الأخوة أو الأخوات فما فوق.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95536" y="3501008"/>
            <a:ext cx="828092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000" b="1" dirty="0" smtClean="0">
                <a:cs typeface="Akhbar MT" pitchFamily="2" charset="-78"/>
              </a:rPr>
              <a:t>3 – ترث ثلث الباقي في مسألتين عرفتا بالمسألتين العمريتين , وذلك في حالة وجود أحد الزوجين مع الأم والأب.</a:t>
            </a:r>
            <a:endParaRPr lang="ar-SA" sz="2000" b="1" dirty="0">
              <a:cs typeface="Akhbar MT" pitchFamily="2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6588224" y="4119463"/>
            <a:ext cx="208823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- زوجة , وأم , وأب :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588224" y="5055567"/>
            <a:ext cx="208823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</a:rPr>
              <a:t>- زوج , وأم , وأب</a:t>
            </a:r>
            <a:endParaRPr lang="ar-SA" sz="2400" b="1" dirty="0">
              <a:cs typeface="Akhbar MT" pitchFamily="2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95536" y="5877272"/>
            <a:ext cx="828092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dirty="0"/>
              <a:t> </a:t>
            </a:r>
            <a:r>
              <a:rPr lang="ar-SA" sz="2400" dirty="0"/>
              <a:t>وَلِأَبَوَيْهِ لِكُلِّ وَاحِدٍ مِّنْهُمَا السُّدُسُ مِمَّا تَرَكَ إِن كَانَ لَهُ وَلَدٌ ۚ فَإِن لَّمْ يَكُن لَّهُ وَلَدٌ وَوَرِثَهُ أَبَوَاهُ فَلِأُمِّهِ الثُّلُثُ ۚ فَإِن كَانَ لَهُ إِخْوَةٌ فَلِأُمِّهِ السُّدُسُ ۚ مِن بَعْدِ وَصِيَّةٍ يُوصِي بِهَا أَوْ دَيْنٍ ۗ 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395536" y="4005064"/>
            <a:ext cx="597666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000" b="1" dirty="0">
                <a:cs typeface="Akhbar MT" pitchFamily="2" charset="-78"/>
              </a:rPr>
              <a:t>للزوجة الربع  ؛ لعدم الفرع , وللأم ثلث الباقي بعد ميراث الزوجة , وللأب ما بقي تعصيبا. 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395536" y="4953362"/>
            <a:ext cx="597666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000" b="1" dirty="0">
                <a:cs typeface="Akhbar MT" pitchFamily="2" charset="-78"/>
              </a:rPr>
              <a:t>: للزوج النصف ؛ لعدم الفرع الوارث , وللأم ثلث الباقي بعد ميراث الزوج , وللأب ما بقي تعصيبا . </a:t>
            </a:r>
            <a:r>
              <a:rPr lang="ar-SA" sz="2000" b="1" dirty="0" smtClean="0">
                <a:cs typeface="Akhbar MT" pitchFamily="2" charset="-78"/>
              </a:rPr>
              <a:t>                                      </a:t>
            </a:r>
            <a:r>
              <a:rPr lang="ar-SA" sz="2000" b="1" dirty="0" smtClean="0">
                <a:cs typeface="Akhbar MT" pitchFamily="2" charset="-78"/>
                <a:hlinkClick r:id="rId2" action="ppaction://hlinksldjump"/>
              </a:rPr>
              <a:t>نشاط(1)</a:t>
            </a:r>
            <a:endParaRPr lang="ar-SA" sz="20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748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ب ) الجدة أو الجدات ثلاث حالات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2248272"/>
            <a:ext cx="8229600" cy="6766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1 - ترث السدس , سواء أكانت من قبل الأم أو من قبل الأب.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95536" y="3769876"/>
            <a:ext cx="828092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2 – تشترك الجدات في السدس بالسوية إن كن من درجة واحدة.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95536" y="5013176"/>
            <a:ext cx="828092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3 – لا شيء لها مع وجود الأم , سواء كانت من قبل الأب أو من قبل الأم.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95536" y="5877272"/>
            <a:ext cx="108012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  <a:hlinkClick r:id="rId2" action="ppaction://hlinksldjump"/>
              </a:rPr>
              <a:t>نشاط (2)</a:t>
            </a:r>
            <a:endParaRPr lang="ar-SA" sz="24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031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الجهة الثالثة : الفروع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5326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البنت : لها ثلاث حالات :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67544" y="2628201"/>
            <a:ext cx="82089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1 – ترث النصف ؛ عند الانفراد , وعدم الأخ العاصب.</a:t>
            </a:r>
            <a:endParaRPr lang="ar-SA" sz="32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67544" y="3420289"/>
            <a:ext cx="82089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2 – ترث البنتان فأكثر الثلثين عند عدم العاصب.</a:t>
            </a:r>
            <a:endParaRPr lang="ar-SA" sz="3200" b="1" dirty="0"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67544" y="4284385"/>
            <a:ext cx="820891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3 – ترث البنت فأكثر بالتعصيب إذا كان معها أخ لها أو أكثر.قال تعالى :</a:t>
            </a:r>
            <a:endParaRPr lang="ar-SA" sz="3200" b="1" dirty="0">
              <a:cs typeface="Akhbar MT" pitchFamily="2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67544" y="5055567"/>
            <a:ext cx="820891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400" dirty="0"/>
              <a:t> </a:t>
            </a:r>
            <a:r>
              <a:rPr lang="ar-SA" sz="2400" dirty="0" smtClean="0"/>
              <a:t> </a:t>
            </a:r>
            <a:r>
              <a:rPr lang="ar-SA" sz="2400" dirty="0"/>
              <a:t>فَإِن كُنَّ نِسَاءً فَوْقَ اثْنَتَيْنِ فَلَهُنَّ ثُلُثَا مَا تَرَكَ ۖ وَإِن كَانَتْ وَاحِدَةً فَلَهَا النِّصْفُ ۚ  </a:t>
            </a:r>
          </a:p>
        </p:txBody>
      </p:sp>
    </p:spTree>
    <p:extLst>
      <p:ext uri="{BB962C8B-B14F-4D97-AF65-F5344CB8AC3E}">
        <p14:creationId xmlns:p14="http://schemas.microsoft.com/office/powerpoint/2010/main" val="372832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بنت الابن 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وهي كل انثى من بنات ابن الميت وإن نزلن , شريطة أن لا يكون بينها وبين الميت أنثى , ولها حالات في الميراث تتفق فيها مع البنت وحلات تختلف فيها عنها: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95536" y="2780928"/>
            <a:ext cx="828092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أولا : حالات الاتفاق : </a:t>
            </a:r>
            <a:endParaRPr lang="ar-SA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23656"/>
              </p:ext>
            </p:extLst>
          </p:nvPr>
        </p:nvGraphicFramePr>
        <p:xfrm>
          <a:off x="395535" y="3501008"/>
          <a:ext cx="8276414" cy="30963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38207"/>
                <a:gridCol w="4138207"/>
              </a:tblGrid>
              <a:tr h="64807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cs typeface="Akhbar MT" pitchFamily="2" charset="-78"/>
                        </a:rPr>
                        <a:t>ميراث البنت</a:t>
                      </a:r>
                      <a:r>
                        <a:rPr lang="ar-SA" sz="2400" b="1" baseline="0" dirty="0" smtClean="0">
                          <a:cs typeface="Akhbar MT" pitchFamily="2" charset="-78"/>
                        </a:rPr>
                        <a:t> </a:t>
                      </a:r>
                      <a:endParaRPr lang="ar-SA" sz="2400" b="1" dirty="0">
                        <a:cs typeface="Akhbar M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 smtClean="0">
                          <a:cs typeface="Akhbar MT" pitchFamily="2" charset="-78"/>
                        </a:rPr>
                        <a:t>ميراث بنت الابن</a:t>
                      </a:r>
                      <a:endParaRPr lang="ar-SA" sz="2400" b="1" dirty="0">
                        <a:cs typeface="Akhbar MT" pitchFamily="2" charset="-78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4932040" y="4221088"/>
            <a:ext cx="331236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400" b="1" dirty="0">
                <a:cs typeface="Akhbar MT" pitchFamily="2" charset="-78"/>
              </a:rPr>
              <a:t>النصف عند الانفراد , وعدم العاصب.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683568" y="4221088"/>
            <a:ext cx="3600400" cy="7078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000" b="1" dirty="0">
                <a:cs typeface="Akhbar MT" pitchFamily="2" charset="-78"/>
              </a:rPr>
              <a:t>النصف عند الانفراد , وعدم الفرع الأقرب (البنت) وعدم العاصب.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4932040" y="5271591"/>
            <a:ext cx="331236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cs typeface="Akhbar MT" pitchFamily="2" charset="-78"/>
              </a:rPr>
              <a:t>الثلثان عند التعدد , وعدم العاصب.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683568" y="5157192"/>
            <a:ext cx="3600400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b="1" dirty="0"/>
              <a:t>الثلثان عند التعدد , وعدم الفرع الأقرب , وعدم العاصب.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4932040" y="5991671"/>
            <a:ext cx="331236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cs typeface="Akhbar MT" pitchFamily="2" charset="-78"/>
              </a:rPr>
              <a:t>تكون عاصبة بأخيها.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683568" y="5879013"/>
            <a:ext cx="3600400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b="1" dirty="0"/>
              <a:t>تكون عاصبة بأخيها , أو ابن عمها من درجتها أو في درجة أبعد منه.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4860032" y="2823319"/>
            <a:ext cx="93610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2400" b="1" dirty="0" smtClean="0">
                <a:cs typeface="Akhbar MT" pitchFamily="2" charset="-78"/>
                <a:hlinkClick r:id="rId2" action="ppaction://hlinksldjump"/>
              </a:rPr>
              <a:t>نشاط(3)</a:t>
            </a:r>
            <a:endParaRPr lang="ar-SA" sz="24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562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حالات الاختلاف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104257"/>
            <a:ext cx="8229600" cy="110871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1 – ترث بنت الابن فأكثر السدس ؛ مع البنت الواحدة , أو بنت الابن الأقرب منها , وعدم الابن , وعدم العاصب.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67544" y="3555013"/>
            <a:ext cx="820891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2 – ترث ما بقي تعصيبا مع البنت أو البنات , وبنت الابن الأقرب منها , مع العاصب وعدم الابن أو ابن الابن الاقرب للميت .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67544" y="4869160"/>
            <a:ext cx="820891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3 – لا ترث شيئا مع البنات أو بنات الابن الأقرب منها إن لم يكن معها عاصب , ومع الابن أو ابن الابن الأقرب منها ولو كان مها عاصب.</a:t>
            </a:r>
            <a:endParaRPr lang="ar-SA" sz="28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429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الجهة الرابعة : الحواشي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744216"/>
            <a:ext cx="8291264" cy="6046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أ ) الأخت الشقيقة : ترث بالفرض والتعصيب.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95536" y="2545740"/>
            <a:ext cx="828092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أولا : إرثها بالفرض : 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95536" y="3266981"/>
            <a:ext cx="828092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1 – ترث النصف عند الانفراد , وعدم الفرع الوارث , وعدم العاصب , وعدم الآصل الذكر الوارث.</a:t>
            </a:r>
            <a:endParaRPr lang="ar-SA" sz="2800" b="1" dirty="0">
              <a:cs typeface="Akhbar MT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95536" y="4419109"/>
            <a:ext cx="828092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cs typeface="Akhbar MT" pitchFamily="2" charset="-78"/>
              </a:rPr>
              <a:t>2 – ترث الأخوات الشقيقات الثلثين إن كن اثنتين فأكثر , وعدم الفرع الوارث وعدم العاصب , وعدم الأصل الذكر الوارث.</a:t>
            </a:r>
            <a:endParaRPr lang="ar-SA" sz="2800" b="1" dirty="0"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758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629816"/>
            <a:ext cx="8291264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SA" b="1" dirty="0" smtClean="0">
                <a:cs typeface="Akhbar MT" pitchFamily="2" charset="-78"/>
              </a:rPr>
              <a:t>ثانيا : إرثها بالتعصيب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2320280"/>
            <a:ext cx="8291264" cy="6046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ar-SA" b="1" dirty="0" smtClean="0">
                <a:cs typeface="Akhbar MT" pitchFamily="2" charset="-78"/>
              </a:rPr>
              <a:t>1 – مع البنت أو بنت الابن , منفردة أو متعددة .</a:t>
            </a:r>
            <a:endParaRPr lang="ar-SA" b="1" dirty="0">
              <a:cs typeface="Akhbar M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95536" y="3276273"/>
            <a:ext cx="828092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2 – مع العاصب , وهو الأخ , للذكر مثل حظ الأنثيين.</a:t>
            </a:r>
            <a:endParaRPr lang="ar-SA" sz="3200" b="1" dirty="0"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95536" y="4143851"/>
            <a:ext cx="8280920" cy="18774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cs typeface="Akhbar MT" pitchFamily="2" charset="-78"/>
              </a:rPr>
              <a:t>الدليل على ميراث الشقيقة قوله تعالى </a:t>
            </a:r>
            <a:r>
              <a:rPr lang="ar-SA" sz="3200" b="1" dirty="0">
                <a:cs typeface="Akhbar MT" pitchFamily="2" charset="-78"/>
              </a:rPr>
              <a:t>:</a:t>
            </a:r>
            <a:r>
              <a:rPr lang="ar-SA" sz="2800" b="1" dirty="0">
                <a:cs typeface="Akhbar MT" pitchFamily="2" charset="-78"/>
              </a:rPr>
              <a:t>  </a:t>
            </a:r>
            <a:r>
              <a:rPr lang="ar-SA" sz="2800" dirty="0"/>
              <a:t>يَسْتَفْتُونَكَ قُلِ اللَّهُ يُفْتِيكُمْ فِي الْكَلَالَةِ ۚ إِنِ امْرُؤٌ هَلَكَ لَيْسَ لَهُ وَلَدٌ وَلَهُ أُخْتٌ فَلَهَا نِصْفُ مَا تَرَكَ ۚ وَهُوَ يَرِثُهَا إِن لَّمْ يَكُن لَّهَا وَلَدٌ ۚ فَإِن كَانَتَا اثْنَتَيْنِ فَلَهُمَا الثُّلُثَانِ مِمَّا تَرَكَ ۚ وَإِن كَانُوا إِخْوَةً رِّجَالًا وَنِسَاءً فَلِلذَّكَرِ مِثْلُ حَظِّ الْأُنثَيَيْنِ ۗ </a:t>
            </a:r>
          </a:p>
        </p:txBody>
      </p:sp>
    </p:spTree>
    <p:extLst>
      <p:ext uri="{BB962C8B-B14F-4D97-AF65-F5344CB8AC3E}">
        <p14:creationId xmlns:p14="http://schemas.microsoft.com/office/powerpoint/2010/main" val="288768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1129</Words>
  <Application>Microsoft Office PowerPoint</Application>
  <PresentationFormat>عرض على الشاشة (3:4)‏</PresentationFormat>
  <Paragraphs>90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نسق Office</vt:lpstr>
      <vt:lpstr>الورثة من الإناث</vt:lpstr>
      <vt:lpstr>لِّلرِّجَالِ نَصِيبٌ مِّمَّا تَرَكَ الْوَالِدَانِ وَالْأَقْرَبُونَ وَلِلنِّسَاءِ نَصِيبٌ مِّمَّا تَرَكَ الْوَالِدَانِ وَالْأَقْرَبُونَ مِمَّا قَلَّ مِنْهُ أَوْ كَثُرَ ۚ نَصِيبًا مَّفْرُوضًا (7)</vt:lpstr>
      <vt:lpstr>الجهة الثانية : الأصول</vt:lpstr>
      <vt:lpstr>ب ) الجدة أو الجدات ثلاث حالات</vt:lpstr>
      <vt:lpstr>الجهة الثالثة : الفروع</vt:lpstr>
      <vt:lpstr>بنت الابن </vt:lpstr>
      <vt:lpstr>حالات الاختلاف</vt:lpstr>
      <vt:lpstr>الجهة الرابعة : الحواشي</vt:lpstr>
      <vt:lpstr>ثانيا : إرثها بالتعصيب</vt:lpstr>
      <vt:lpstr>الأخت لأب</vt:lpstr>
      <vt:lpstr>تعلم</vt:lpstr>
      <vt:lpstr>الأخت لأم</vt:lpstr>
      <vt:lpstr>عرض تقديمي في PowerPoint</vt:lpstr>
      <vt:lpstr>المناقشة</vt:lpstr>
      <vt:lpstr>تعلم </vt:lpstr>
      <vt:lpstr>الأنشطة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هلال</dc:creator>
  <cp:lastModifiedBy>هلال</cp:lastModifiedBy>
  <cp:revision>40</cp:revision>
  <dcterms:created xsi:type="dcterms:W3CDTF">2015-11-25T06:52:35Z</dcterms:created>
  <dcterms:modified xsi:type="dcterms:W3CDTF">2016-03-29T05:15:28Z</dcterms:modified>
</cp:coreProperties>
</file>