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6" r:id="rId3"/>
    <p:sldId id="267" r:id="rId4"/>
    <p:sldId id="268" r:id="rId5"/>
    <p:sldId id="269" r:id="rId6"/>
    <p:sldId id="272" r:id="rId7"/>
    <p:sldId id="257" r:id="rId8"/>
    <p:sldId id="258" r:id="rId9"/>
    <p:sldId id="259" r:id="rId10"/>
    <p:sldId id="270" r:id="rId11"/>
    <p:sldId id="271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47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0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A047B2-00CF-48C0-AE8B-5C91E3AFB09A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2310DBC-7533-42E0-9478-69A411ACB17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505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C5C38ED-9539-4C93-987C-A34E05E86ED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F11112D-9B18-4D01-B2D6-0CDFA755EDC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106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72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60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70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279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172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65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211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096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043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642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893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24285-9BF3-4938-BAC5-32A6BE2366F2}" type="datetimeFigureOut">
              <a:rPr lang="ar-SA" smtClean="0"/>
              <a:t>23/02/39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F2FE-152D-494D-A6FD-F073EB023E1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257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SA" sz="3600" b="1" dirty="0" smtClean="0">
                <a:cs typeface="Akhbar MT" pitchFamily="2" charset="-78"/>
              </a:rPr>
              <a:t>الوقف في القرآن الكريم التام والكافي</a:t>
            </a:r>
            <a:endParaRPr lang="ar-SA" sz="3600" b="1" dirty="0">
              <a:cs typeface="Akhbar MT" pitchFamily="2" charset="-78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ar-SA" b="1" dirty="0" smtClean="0">
              <a:solidFill>
                <a:schemeClr val="tx1"/>
              </a:solidFill>
              <a:cs typeface="Akhbar MT" pitchFamily="2" charset="-78"/>
            </a:endParaRPr>
          </a:p>
          <a:p>
            <a:r>
              <a:rPr lang="ar-SA" b="1" dirty="0" smtClean="0">
                <a:solidFill>
                  <a:schemeClr val="tx1"/>
                </a:solidFill>
                <a:cs typeface="Akhbar MT" pitchFamily="2" charset="-78"/>
              </a:rPr>
              <a:t>درس بعنوان</a:t>
            </a:r>
            <a:endParaRPr lang="ar-SA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403648" y="5291916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672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>
                <a:cs typeface="Akhbar MT" pitchFamily="2" charset="-78"/>
              </a:rPr>
              <a:t>تعلم1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1560" y="2104256"/>
            <a:ext cx="8075240" cy="11807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ar-SA" b="1" dirty="0" smtClean="0">
                <a:cs typeface="Akhbar MT" pitchFamily="2" charset="-78"/>
              </a:rPr>
              <a:t>الوقف الاضطراري : هو الذي يعرض نتيجة لانقطاع النفس وما </a:t>
            </a:r>
            <a:r>
              <a:rPr lang="ar-SA" b="1" dirty="0">
                <a:cs typeface="Akhbar MT" pitchFamily="2" charset="-78"/>
              </a:rPr>
              <a:t>أ</a:t>
            </a:r>
            <a:r>
              <a:rPr lang="ar-SA" b="1" dirty="0" smtClean="0">
                <a:cs typeface="Akhbar MT" pitchFamily="2" charset="-78"/>
              </a:rPr>
              <a:t>شبهه من عجز أو نسيان .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39552" y="4233862"/>
            <a:ext cx="828092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cs typeface="Akhbar MT" pitchFamily="2" charset="-78"/>
              </a:rPr>
              <a:t>الوقف الاختياري : هو الذي يعمد إليه القارىء اختيارا بعد كلمة يتم بها المعنى , وهو نوعان :</a:t>
            </a:r>
          </a:p>
          <a:p>
            <a:pPr marL="285750" indent="-285750">
              <a:buFontTx/>
              <a:buChar char="-"/>
            </a:pPr>
            <a:r>
              <a:rPr lang="ar-SA" sz="3200" b="1" dirty="0" smtClean="0">
                <a:cs typeface="Akhbar MT" pitchFamily="2" charset="-78"/>
              </a:rPr>
              <a:t>جائز ( التام , الكافي , الحسن )</a:t>
            </a:r>
          </a:p>
          <a:p>
            <a:r>
              <a:rPr lang="ar-SA" sz="3200" b="1" dirty="0" smtClean="0">
                <a:cs typeface="Akhbar MT" pitchFamily="2" charset="-78"/>
              </a:rPr>
              <a:t>- غير جائز قبيح.</a:t>
            </a:r>
            <a:endParaRPr lang="ar-SA" sz="3200" b="1" dirty="0">
              <a:cs typeface="Akhbar MT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9552" y="5867980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024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>
                <a:cs typeface="Akhbar MT" pitchFamily="2" charset="-78"/>
              </a:rPr>
              <a:t>الأنشطة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2176264"/>
            <a:ext cx="8352928" cy="7486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ar-SA" sz="3800" b="1" dirty="0" smtClean="0">
                <a:cs typeface="Akhbar MT" pitchFamily="2" charset="-78"/>
              </a:rPr>
              <a:t>1 – ناقش مع زملائك موضع الوقف التام في الآية مع التعليل</a:t>
            </a:r>
            <a:r>
              <a:rPr lang="ar-SA" sz="2400" dirty="0"/>
              <a:t>: ۞ </a:t>
            </a:r>
            <a:r>
              <a:rPr lang="ar-SA" sz="2400" b="1" dirty="0"/>
              <a:t>مَا نَنسَخْ مِنْ آيَةٍ أَوْ نُنسِهَا نَأْتِ بِخَيْرٍ مِّنْهَا أَوْ مِثْلِهَا ۗ أَلَمْ تَعْلَمْ أَنَّ اللَّهَ عَلَىٰ كُلِّ شَيْءٍ قَدِيرٌ (106)  </a:t>
            </a:r>
            <a:r>
              <a:rPr lang="ar-SA" sz="2400" b="1" dirty="0" smtClean="0"/>
              <a:t>البقرة</a:t>
            </a:r>
            <a:endParaRPr lang="ar-SA" sz="24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467544" y="3575338"/>
            <a:ext cx="8424936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dirty="0" smtClean="0">
                <a:cs typeface="Akhbar MT" pitchFamily="2" charset="-78"/>
              </a:rPr>
              <a:t>2</a:t>
            </a:r>
            <a:r>
              <a:rPr lang="ar-SA" sz="3200" b="1" dirty="0" smtClean="0">
                <a:cs typeface="Akhbar MT" pitchFamily="2" charset="-78"/>
              </a:rPr>
              <a:t> – ناقش مع زملائك أين يكون موضع الوقف الكافي مع بيان السبب في الآية</a:t>
            </a:r>
            <a:r>
              <a:rPr lang="ar-SA" b="1" dirty="0" smtClean="0"/>
              <a:t>: </a:t>
            </a:r>
            <a:r>
              <a:rPr lang="ar-SA" b="1" dirty="0"/>
              <a:t>وَإِذَا سَأَلْتُمُوهُنَّ مَتَاعًا فَاسْأَلُوهُنَّ مِن وَرَاءِ حِجَابٍ ۚ ذَٰلِكُمْ أَطْهَرُ لِقُلُوبِكُمْ وَقُلُوبِهِنَّ </a:t>
            </a:r>
            <a:r>
              <a:rPr lang="ar-SA" b="1" dirty="0" smtClean="0"/>
              <a:t>ۚ   الأحزاب 53</a:t>
            </a:r>
            <a:endParaRPr lang="ar-SA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539552" y="4509120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4566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>
                <a:cs typeface="Akhbar MT" pitchFamily="2" charset="-78"/>
              </a:rPr>
              <a:t>الوقف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ar-SA" b="1" dirty="0" smtClean="0">
                <a:cs typeface="Akhbar MT" pitchFamily="2" charset="-78"/>
              </a:rPr>
              <a:t>يقصد به لغة : الكف .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95536" y="2348880"/>
            <a:ext cx="82809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smtClean="0">
                <a:cs typeface="Akhbar MT" pitchFamily="2" charset="-78"/>
              </a:rPr>
              <a:t>اصطلاحا : قطع الصوت على آخر الكلمة القرآنية زمنا يتنفس فيه القارىء عادة بنية استئناف القراءة.</a:t>
            </a:r>
            <a:endParaRPr lang="ar-SA" sz="2400" b="1" dirty="0">
              <a:cs typeface="Akhbar MT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95536" y="3319824"/>
            <a:ext cx="828092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smtClean="0">
                <a:cs typeface="Akhbar MT" pitchFamily="2" charset="-78"/>
              </a:rPr>
              <a:t>وهذا ورد عنه صلى الله عليه وسلم أنه كان يقف على رؤوس الآيات , فعن أم سلمة – رضي الله عنها – قالت : قراءة رسول الله صلى الله عليه وسلم : </a:t>
            </a:r>
            <a:r>
              <a:rPr lang="ar-SA" sz="2400" dirty="0" smtClean="0"/>
              <a:t>بسْمِ </a:t>
            </a:r>
            <a:r>
              <a:rPr lang="ar-SA" sz="2400" dirty="0"/>
              <a:t>اللَّهِ الرَّحْمَٰنِ الرَّحِيمِ (1) الْحَمْدُ لِلَّهِ رَبِّ الْعَالَمِينَ (2) الرَّحْمَٰنِ الرَّحِيمِ (3) مَالِكِ يَوْمِ الدِّينِ (4)الفاتحة </a:t>
            </a:r>
            <a:endParaRPr lang="ar-SA" sz="2400" dirty="0" smtClean="0"/>
          </a:p>
          <a:p>
            <a:r>
              <a:rPr lang="ar-SA" b="1" dirty="0" smtClean="0"/>
              <a:t>يقطع قراءته آية آية . </a:t>
            </a:r>
            <a:endParaRPr lang="ar-SA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95536" y="5055567"/>
            <a:ext cx="828092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smtClean="0">
                <a:cs typeface="Akhbar MT" pitchFamily="2" charset="-78"/>
              </a:rPr>
              <a:t>كما يمكن الوقف في وسط آية كالوقف على ( نفوسكم ) في قوله تعالى : </a:t>
            </a:r>
            <a:endParaRPr lang="ar-SA" sz="2400" b="1" dirty="0">
              <a:cs typeface="Akhbar MT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95536" y="5631631"/>
            <a:ext cx="828092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>
                <a:cs typeface="Akhbar MT" pitchFamily="2" charset="-78"/>
              </a:rPr>
              <a:t> رَّبُّكُمْ أَعْلَمُ بِمَا فِي نُفُوسِكُمْ </a:t>
            </a:r>
            <a:r>
              <a:rPr lang="ar-SA" sz="2400" b="1" dirty="0" smtClean="0">
                <a:cs typeface="Akhbar MT" pitchFamily="2" charset="-78"/>
              </a:rPr>
              <a:t> </a:t>
            </a:r>
            <a:r>
              <a:rPr lang="ar-SA" sz="2400" b="1" dirty="0">
                <a:cs typeface="Akhbar MT" pitchFamily="2" charset="-78"/>
              </a:rPr>
              <a:t>إِن تَكُونُوا صَالِحِينَ فَإِنَّهُ كَانَ لِلْأَوَّابِينَ غَفُورًا (25</a:t>
            </a:r>
            <a:r>
              <a:rPr lang="ar-SA" sz="2400" b="1" dirty="0" smtClean="0">
                <a:cs typeface="Akhbar MT" pitchFamily="2" charset="-78"/>
              </a:rPr>
              <a:t>) الإسراء</a:t>
            </a:r>
            <a:endParaRPr lang="ar-SA" sz="2400" b="1" dirty="0">
              <a:cs typeface="Akhbar MT" pitchFamily="2" charset="-78"/>
            </a:endParaRPr>
          </a:p>
        </p:txBody>
      </p:sp>
      <p:pic>
        <p:nvPicPr>
          <p:cNvPr id="9" name="الفاتح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0" end="24527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819400"/>
            <a:ext cx="609600" cy="609600"/>
          </a:xfrm>
          <a:prstGeom prst="rect">
            <a:avLst/>
          </a:prstGeom>
        </p:spPr>
      </p:pic>
      <p:pic>
        <p:nvPicPr>
          <p:cNvPr id="10" name="الاسراء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3400" end="1.6859489776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5055567"/>
            <a:ext cx="609600" cy="60960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395536" y="6084004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3072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ar-SA" dirty="0" smtClean="0">
                <a:cs typeface="Akhbar MT" pitchFamily="2" charset="-78"/>
              </a:rPr>
              <a:t>الوقف التام</a:t>
            </a:r>
            <a:endParaRPr lang="ar-SA" dirty="0">
              <a:cs typeface="Akhbar M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420889"/>
            <a:ext cx="8229600" cy="32403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ar-SA" sz="4000" b="1" dirty="0" smtClean="0">
                <a:cs typeface="Akhbar MT" pitchFamily="2" charset="-78"/>
              </a:rPr>
              <a:t>هو الوقف على كلام تم معناه , ولم يتعلق ما بعده به لا لفظا ولا معنى , وحكمه </a:t>
            </a:r>
            <a:r>
              <a:rPr lang="ar-SA" sz="4000" b="1" u="sng" dirty="0" smtClean="0">
                <a:solidFill>
                  <a:srgbClr val="FF0000"/>
                </a:solidFill>
                <a:cs typeface="Akhbar MT" pitchFamily="2" charset="-78"/>
              </a:rPr>
              <a:t>جواز </a:t>
            </a:r>
            <a:r>
              <a:rPr lang="ar-SA" sz="4000" b="1" dirty="0" smtClean="0">
                <a:cs typeface="Akhbar MT" pitchFamily="2" charset="-78"/>
              </a:rPr>
              <a:t>الوقف عليه </a:t>
            </a:r>
            <a:r>
              <a:rPr lang="ar-SA" sz="4000" b="1" u="sng" dirty="0" smtClean="0">
                <a:solidFill>
                  <a:srgbClr val="FF0000"/>
                </a:solidFill>
                <a:cs typeface="Akhbar MT" pitchFamily="2" charset="-78"/>
              </a:rPr>
              <a:t>والابتداء </a:t>
            </a:r>
            <a:r>
              <a:rPr lang="ar-SA" sz="4000" b="1" dirty="0" smtClean="0">
                <a:cs typeface="Akhbar MT" pitchFamily="2" charset="-78"/>
              </a:rPr>
              <a:t>بما بعده , وأكثر ما يكون عند ختام السور , أو القصص , أو الآيات التي تتحدث عن موضوع معين.</a:t>
            </a:r>
            <a:endParaRPr lang="ar-SA" sz="4000" b="1" dirty="0">
              <a:cs typeface="Akhbar MT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67544" y="5229200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5129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>
                <a:cs typeface="Akhbar MT" pitchFamily="2" charset="-78"/>
              </a:rPr>
              <a:t>أمثلة على الوقف التام 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600200"/>
            <a:ext cx="8291264" cy="37010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ar-SA" sz="2600" b="1" dirty="0" smtClean="0">
                <a:cs typeface="Akhbar MT" pitchFamily="2" charset="-78"/>
              </a:rPr>
              <a:t>1 – الوقف على رأس آية مثل كلمة (</a:t>
            </a:r>
            <a:r>
              <a:rPr lang="ar-SA" sz="2600" b="1" dirty="0" smtClean="0">
                <a:solidFill>
                  <a:srgbClr val="FF0000"/>
                </a:solidFill>
                <a:cs typeface="Akhbar MT" pitchFamily="2" charset="-78"/>
              </a:rPr>
              <a:t> المفلحون </a:t>
            </a:r>
            <a:r>
              <a:rPr lang="ar-SA" sz="2600" b="1" dirty="0" smtClean="0">
                <a:cs typeface="Akhbar MT" pitchFamily="2" charset="-78"/>
              </a:rPr>
              <a:t>) في قوله تعالى:  </a:t>
            </a:r>
            <a:r>
              <a:rPr lang="ar-SA" sz="2600" dirty="0">
                <a:cs typeface="Akhbar MT" pitchFamily="2" charset="-78"/>
              </a:rPr>
              <a:t> </a:t>
            </a:r>
            <a:r>
              <a:rPr lang="ar-SA" sz="2600" dirty="0"/>
              <a:t>أُولَٰئِكَ عَلَىٰ هُدًى مِّن رَّبِّهِمْ ۖ وَأُولَٰئِكَ هُمُ </a:t>
            </a:r>
            <a:r>
              <a:rPr lang="ar-SA" sz="2600" dirty="0">
                <a:solidFill>
                  <a:srgbClr val="FF0000"/>
                </a:solidFill>
              </a:rPr>
              <a:t>الْمُفْلِحُونَ</a:t>
            </a:r>
            <a:r>
              <a:rPr lang="ar-SA" sz="2600" dirty="0"/>
              <a:t> (5) إِنَّ الَّذِينَ كَفَرُوا سَوَاءٌ عَلَيْهِمْ أَأَنذَرْتَهُمْ أَمْ لَمْ تُنذِرْهُمْ لَا يُؤْمِنُونَ (</a:t>
            </a:r>
            <a:r>
              <a:rPr lang="ar-SA" sz="2600" dirty="0" smtClean="0"/>
              <a:t>6</a:t>
            </a:r>
            <a:r>
              <a:rPr lang="ar-SA" sz="2600" b="1" dirty="0" smtClean="0"/>
              <a:t>) </a:t>
            </a:r>
            <a:r>
              <a:rPr lang="ar-SA" sz="4400" b="1" dirty="0" smtClean="0"/>
              <a:t> </a:t>
            </a:r>
            <a:r>
              <a:rPr lang="ar-SA" sz="2200" b="1" dirty="0" smtClean="0"/>
              <a:t> البقرة0</a:t>
            </a:r>
          </a:p>
          <a:p>
            <a:pPr marL="0" indent="0">
              <a:buNone/>
            </a:pPr>
            <a:r>
              <a:rPr lang="ar-SA" sz="2600" dirty="0" smtClean="0"/>
              <a:t>فقد تم معنى الآية , ولم تتعلق بالآية التي بعدها لا من حيث اللفظ باعتبار الآية (إِنَّ </a:t>
            </a:r>
            <a:r>
              <a:rPr lang="ar-SA" sz="2600" dirty="0"/>
              <a:t>الَّذِينَ كَفَرُوا </a:t>
            </a:r>
            <a:r>
              <a:rPr lang="ar-SA" sz="2600" dirty="0" smtClean="0"/>
              <a:t>)</a:t>
            </a:r>
          </a:p>
          <a:p>
            <a:pPr marL="0" indent="0">
              <a:buNone/>
            </a:pPr>
            <a:r>
              <a:rPr lang="ar-SA" sz="2600" dirty="0" smtClean="0"/>
              <a:t>جملة مستأنفة , ولا من حيث المعنى باعتبارها تتحدث عن صفات أخرى غير صفات المؤمنين وهي صفات الكافرين.</a:t>
            </a:r>
            <a:endParaRPr lang="ar-SA" sz="2600" dirty="0"/>
          </a:p>
        </p:txBody>
      </p:sp>
      <p:pic>
        <p:nvPicPr>
          <p:cNvPr id="4" name="البقر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00" end="9.6155556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2499173"/>
            <a:ext cx="609600" cy="609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95536" y="5301208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73513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39552" y="764704"/>
            <a:ext cx="8280920" cy="23042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SA" sz="2400" b="1" dirty="0" smtClean="0">
                <a:cs typeface="Akhbar MT" pitchFamily="2" charset="-78"/>
              </a:rPr>
              <a:t>2 – الوقف في وسط الآية مثل كلمة </a:t>
            </a:r>
            <a:r>
              <a:rPr lang="ar-SA" sz="2400" b="1" dirty="0">
                <a:cs typeface="Akhbar MT" pitchFamily="2" charset="-78"/>
              </a:rPr>
              <a:t>(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جَاءَنِي </a:t>
            </a:r>
            <a:r>
              <a:rPr lang="ar-SA" sz="2400" b="1" dirty="0" smtClean="0">
                <a:cs typeface="Akhbar MT" pitchFamily="2" charset="-78"/>
              </a:rPr>
              <a:t>) في قوله تعالى : </a:t>
            </a:r>
            <a:r>
              <a:rPr lang="ar-SA" sz="2400" dirty="0" smtClean="0">
                <a:cs typeface="Akhbar MT" pitchFamily="2" charset="-78"/>
              </a:rPr>
              <a:t>لَّقَدْ </a:t>
            </a:r>
            <a:r>
              <a:rPr lang="ar-SA" sz="2400" dirty="0"/>
              <a:t>أَضَلَّنِي عَنِ الذِّكْرِ بَعْدَ إِذْ </a:t>
            </a:r>
            <a:r>
              <a:rPr lang="ar-SA" sz="2400" dirty="0">
                <a:solidFill>
                  <a:srgbClr val="FF0000"/>
                </a:solidFill>
              </a:rPr>
              <a:t>جَاءَنِي</a:t>
            </a:r>
            <a:r>
              <a:rPr lang="ar-SA" sz="2400" dirty="0"/>
              <a:t> ۗ وَكَانَ الشَّيْطَانُ لِلْإِنسَانِ خَذُولًا (29</a:t>
            </a:r>
            <a:r>
              <a:rPr lang="ar-SA" sz="2400" dirty="0" smtClean="0"/>
              <a:t>) </a:t>
            </a:r>
            <a:r>
              <a:rPr lang="ar-SA" sz="2000" b="1" dirty="0" smtClean="0"/>
              <a:t>الفرقان</a:t>
            </a:r>
          </a:p>
          <a:p>
            <a:pPr marL="0" indent="0">
              <a:buNone/>
            </a:pPr>
            <a:r>
              <a:rPr lang="ar-SA" sz="2400" b="1" dirty="0" smtClean="0">
                <a:cs typeface="Akhbar MT" pitchFamily="2" charset="-78"/>
              </a:rPr>
              <a:t>    قد تم معنى الجملة , ولم يتعلق ما بعده به لا من حيث اللفظ , لأن الواو في ( وكان ) للأستئناف لا للعطف ولا الحال , ولا من حيث المعنى كون الكلام الذي جاء بعدها : (وَكَانَ </a:t>
            </a:r>
            <a:r>
              <a:rPr lang="ar-SA" sz="2400" b="1" dirty="0">
                <a:cs typeface="Akhbar MT" pitchFamily="2" charset="-78"/>
              </a:rPr>
              <a:t>الشَّيْطَانُ لِلْإِنسَانِ خَذُولًا </a:t>
            </a:r>
            <a:r>
              <a:rPr lang="ar-SA" sz="2400" b="1" dirty="0" smtClean="0">
                <a:cs typeface="Akhbar MT" pitchFamily="2" charset="-78"/>
              </a:rPr>
              <a:t>)</a:t>
            </a:r>
          </a:p>
          <a:p>
            <a:pPr marL="0" indent="0">
              <a:buNone/>
            </a:pPr>
            <a:r>
              <a:rPr lang="ar-SA" sz="2400" b="1" dirty="0" smtClean="0">
                <a:cs typeface="Akhbar MT" pitchFamily="2" charset="-78"/>
              </a:rPr>
              <a:t>ليس بكلام الظالم.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39552" y="3429000"/>
            <a:ext cx="82809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 smtClean="0">
                <a:cs typeface="Akhbar MT" pitchFamily="2" charset="-78"/>
              </a:rPr>
              <a:t>- ويرمز للوقف التام في وسط الآية في المصحف بالرمز ( </a:t>
            </a:r>
            <a:r>
              <a:rPr lang="ar-SA" sz="2400" b="1" dirty="0" smtClean="0">
                <a:solidFill>
                  <a:srgbClr val="FF0000"/>
                </a:solidFill>
                <a:cs typeface="Akhbar MT" pitchFamily="2" charset="-78"/>
              </a:rPr>
              <a:t>ۗ</a:t>
            </a:r>
            <a:r>
              <a:rPr lang="ar-SA" sz="2400" b="1" dirty="0" smtClean="0">
                <a:cs typeface="Akhbar MT" pitchFamily="2" charset="-78"/>
              </a:rPr>
              <a:t> ) غالبا , والتي تعني الوقف أولى من الوصل.</a:t>
            </a:r>
            <a:endParaRPr lang="ar-SA" sz="2400" b="1" dirty="0">
              <a:cs typeface="Akhbar MT" pitchFamily="2" charset="-78"/>
            </a:endParaRPr>
          </a:p>
        </p:txBody>
      </p:sp>
      <p:pic>
        <p:nvPicPr>
          <p:cNvPr id="2" name="الفرقان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000" end="582339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1705" y="980728"/>
            <a:ext cx="609600" cy="609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683568" y="4293096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5956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>
                <a:cs typeface="Akhbar MT" pitchFamily="2" charset="-78"/>
              </a:rPr>
              <a:t>انتبه!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ar-SA" b="1" dirty="0" smtClean="0">
                <a:cs typeface="Akhbar MT" pitchFamily="2" charset="-78"/>
              </a:rPr>
              <a:t>التعلُّق اللفظي </a:t>
            </a:r>
          </a:p>
          <a:p>
            <a:pPr marL="0" indent="0">
              <a:buNone/>
            </a:pPr>
            <a:r>
              <a:rPr lang="ar-SA" b="1" dirty="0" smtClean="0">
                <a:cs typeface="Akhbar MT" pitchFamily="2" charset="-78"/>
              </a:rPr>
              <a:t>أن يتعلّق المتقدم بالمتأخر من حيث الإعراب , كأن يكون صفة له , أو حالاً منه أو معطوفا عليه , أو مضافا إليه , أو خبراً له وما إلى ذلك .</a:t>
            </a:r>
          </a:p>
          <a:p>
            <a:pPr marL="0" indent="0">
              <a:buNone/>
            </a:pPr>
            <a:r>
              <a:rPr lang="ar-SA" b="1" dirty="0" smtClean="0">
                <a:cs typeface="Akhbar MT" pitchFamily="2" charset="-78"/>
              </a:rPr>
              <a:t>التعلُّق المعنوي</a:t>
            </a:r>
          </a:p>
          <a:p>
            <a:pPr marL="0" indent="0">
              <a:buNone/>
            </a:pPr>
            <a:r>
              <a:rPr lang="ar-SA" b="1" dirty="0" smtClean="0">
                <a:cs typeface="Akhbar MT" pitchFamily="2" charset="-78"/>
              </a:rPr>
              <a:t>أن يتعلّق المتقدم بالمتأخر من جهة المعنى كعدم تمام الحديث عن صفات المؤمنين مثلا , أو جملة الآيات التي تتحدث عن موضوع معين كالمواريث وغيرها .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67544" y="5733256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2703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08912" cy="129614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b="1" dirty="0" smtClean="0">
                <a:cs typeface="Akhbar MT" pitchFamily="2" charset="-78"/>
              </a:rPr>
              <a:t>الوقف الكافي 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67544" y="3052117"/>
            <a:ext cx="8136904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 smtClean="0"/>
              <a:t>هو الوقف على كلام تم معناه , وتعلق ما بعده به معنى لا لفظا , فحكمه يحسن الوقوف عليه والابتداء بما بعده , وهو أكثر الوقف ورودا في القرآن الكريم , ويكثر على رؤوس الآيات.</a:t>
            </a:r>
            <a:endParaRPr lang="ar-SA" sz="28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11560" y="4499828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194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ar-SA" b="1" dirty="0" smtClean="0">
                <a:cs typeface="Akhbar MT" pitchFamily="2" charset="-78"/>
              </a:rPr>
              <a:t>امثلة الوقف الكافي</a:t>
            </a:r>
            <a:endParaRPr lang="ar-SA" b="1" dirty="0">
              <a:cs typeface="Akhbar MT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51520" y="2249577"/>
            <a:ext cx="8640960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000" b="1" dirty="0" smtClean="0"/>
              <a:t>1 – الوقف على رأس الآيات مثل ( </a:t>
            </a:r>
            <a:r>
              <a:rPr lang="ar-SA" sz="2000" b="1" dirty="0" smtClean="0">
                <a:solidFill>
                  <a:srgbClr val="FF0000"/>
                </a:solidFill>
              </a:rPr>
              <a:t>ينفقون </a:t>
            </a:r>
            <a:r>
              <a:rPr lang="ar-SA" sz="2000" b="1" dirty="0" smtClean="0"/>
              <a:t>) أو (</a:t>
            </a:r>
            <a:r>
              <a:rPr lang="ar-SA" sz="2000" b="1" dirty="0" smtClean="0">
                <a:solidFill>
                  <a:srgbClr val="FF0000"/>
                </a:solidFill>
              </a:rPr>
              <a:t> يوقنون </a:t>
            </a:r>
            <a:r>
              <a:rPr lang="ar-SA" sz="2000" b="1" dirty="0" smtClean="0"/>
              <a:t>) في قوله تعالى : </a:t>
            </a:r>
          </a:p>
          <a:p>
            <a:r>
              <a:rPr lang="ar-SA" sz="2000" b="1" dirty="0"/>
              <a:t>الَّذِينَ يُؤْمِنُونَ بِالْغَيْبِ وَيُقِيمُونَ الصَّلَاةَ وَمِمَّا رَزَقْنَاهُمْ </a:t>
            </a:r>
            <a:r>
              <a:rPr lang="ar-SA" sz="2000" b="1" dirty="0">
                <a:solidFill>
                  <a:srgbClr val="FF0000"/>
                </a:solidFill>
              </a:rPr>
              <a:t>يُنفِقُونَ</a:t>
            </a:r>
            <a:r>
              <a:rPr lang="ar-SA" sz="2000" b="1" dirty="0"/>
              <a:t> (3) وَالَّذِينَ يُؤْمِنُونَ بِمَا أُنزِلَ إِلَيْكَ وَمَا أُنزِلَ مِن قَبْلِكَ وَبِالْآخِرَةِ هُمْ </a:t>
            </a:r>
            <a:r>
              <a:rPr lang="ar-SA" sz="2000" b="1" dirty="0">
                <a:solidFill>
                  <a:srgbClr val="FF0000"/>
                </a:solidFill>
              </a:rPr>
              <a:t>يُوقِنُونَ </a:t>
            </a:r>
            <a:r>
              <a:rPr lang="ar-SA" sz="2000" b="1" dirty="0"/>
              <a:t>(4) أُولَٰئِكَ عَلَىٰ هُدًى مِّن رَّبِّهِمْ ۖ وَأُولَٰئِكَ هُمُ الْمُفْلِحُونَ (5</a:t>
            </a:r>
            <a:r>
              <a:rPr lang="ar-SA" sz="2000" b="1" dirty="0" smtClean="0"/>
              <a:t>) البقرة</a:t>
            </a:r>
          </a:p>
          <a:p>
            <a:endParaRPr lang="ar-SA" sz="20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23528" y="4419109"/>
            <a:ext cx="8568952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 smtClean="0">
                <a:cs typeface="Akhbar MT" pitchFamily="2" charset="-78"/>
              </a:rPr>
              <a:t>نلاحظ أن المعنى في الآية قد تم لفظا وما بعدها متعلق بها من حيث المعنى, لأن الآيات الكريمة كلها مسوقة لبيان صفات المؤمنين .</a:t>
            </a:r>
            <a:endParaRPr lang="ar-SA" sz="2800" b="1" dirty="0">
              <a:cs typeface="Akhbar MT" pitchFamily="2" charset="-78"/>
            </a:endParaRPr>
          </a:p>
        </p:txBody>
      </p:sp>
      <p:pic>
        <p:nvPicPr>
          <p:cNvPr id="3" name="البقر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9.6297556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3268216"/>
            <a:ext cx="609600" cy="6096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683568" y="5373216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4593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33872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ar-SA" sz="2800" b="1" dirty="0" smtClean="0">
                <a:cs typeface="Akhbar MT" pitchFamily="2" charset="-78"/>
              </a:rPr>
              <a:t>2 – الوقف في وسط الآية كالوقف على ( </a:t>
            </a:r>
            <a:r>
              <a:rPr lang="ar-SA" sz="2800" b="1" dirty="0" smtClean="0">
                <a:solidFill>
                  <a:srgbClr val="FF0000"/>
                </a:solidFill>
                <a:cs typeface="Akhbar MT" pitchFamily="2" charset="-78"/>
              </a:rPr>
              <a:t>سمعهم</a:t>
            </a:r>
            <a:r>
              <a:rPr lang="ar-SA" sz="2800" b="1" dirty="0" smtClean="0">
                <a:cs typeface="Akhbar MT" pitchFamily="2" charset="-78"/>
              </a:rPr>
              <a:t> ) أو ( </a:t>
            </a:r>
            <a:r>
              <a:rPr lang="ar-SA" sz="2800" b="1" dirty="0" smtClean="0">
                <a:solidFill>
                  <a:srgbClr val="FF0000"/>
                </a:solidFill>
                <a:cs typeface="Akhbar MT" pitchFamily="2" charset="-78"/>
              </a:rPr>
              <a:t>غشاوة </a:t>
            </a:r>
            <a:r>
              <a:rPr lang="ar-SA" sz="2800" b="1" dirty="0" smtClean="0">
                <a:cs typeface="Akhbar MT" pitchFamily="2" charset="-78"/>
              </a:rPr>
              <a:t>) في قوله تعالى : </a:t>
            </a:r>
            <a:r>
              <a:rPr lang="ar-SA" sz="2000" b="1" dirty="0"/>
              <a:t/>
            </a:r>
            <a:br>
              <a:rPr lang="ar-SA" sz="2000" b="1" dirty="0"/>
            </a:br>
            <a:r>
              <a:rPr lang="ar-SA" sz="2000" b="1" dirty="0"/>
              <a:t> خَتَمَ اللَّهُ عَلَىٰ قُلُوبِهِمْ وَعَلَىٰ </a:t>
            </a:r>
            <a:r>
              <a:rPr lang="ar-SA" sz="2000" b="1" dirty="0">
                <a:solidFill>
                  <a:srgbClr val="FF0000"/>
                </a:solidFill>
              </a:rPr>
              <a:t>سَمْعِهِمْ ۖ </a:t>
            </a:r>
            <a:r>
              <a:rPr lang="ar-SA" sz="2000" b="1" dirty="0"/>
              <a:t>وَعَلَىٰ أَبْصَارِهِمْ غِشَاوَةٌ ۖ وَلَهُمْ عَذَابٌ عَظِيمٌ (7) </a:t>
            </a:r>
            <a:r>
              <a:rPr lang="ar-SA" sz="2000" b="1" dirty="0" smtClean="0"/>
              <a:t> البقرة</a:t>
            </a:r>
            <a:endParaRPr lang="ar-SA" sz="20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467544" y="3009145"/>
            <a:ext cx="82662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 smtClean="0">
                <a:cs typeface="Akhbar MT" pitchFamily="2" charset="-78"/>
              </a:rPr>
              <a:t>نلاحظ أن المعنى في الآيه قد تم لفظا وما بعدها متعلق بها من حيث المعنى العام وهو صفات الكافرين.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67544" y="4521314"/>
            <a:ext cx="82662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800" b="1" dirty="0" smtClean="0">
                <a:cs typeface="Akhbar MT" pitchFamily="2" charset="-78"/>
              </a:rPr>
              <a:t>- ويرمز له في المصحف الشريف برمز ( </a:t>
            </a:r>
            <a:r>
              <a:rPr lang="ar-SA" sz="2800" b="1" dirty="0" smtClean="0">
                <a:solidFill>
                  <a:srgbClr val="FF0000"/>
                </a:solidFill>
                <a:cs typeface="Akhbar MT" pitchFamily="2" charset="-78"/>
              </a:rPr>
              <a:t>ج</a:t>
            </a:r>
            <a:r>
              <a:rPr lang="ar-SA" sz="2800" b="1" dirty="0" smtClean="0">
                <a:cs typeface="Akhbar MT" pitchFamily="2" charset="-78"/>
              </a:rPr>
              <a:t> ) ورمز </a:t>
            </a:r>
            <a:r>
              <a:rPr lang="ar-SA" sz="2800" b="1" dirty="0">
                <a:cs typeface="Akhbar MT" pitchFamily="2" charset="-78"/>
              </a:rPr>
              <a:t>(</a:t>
            </a:r>
            <a:r>
              <a:rPr lang="ar-SA" sz="2800" b="1" dirty="0">
                <a:solidFill>
                  <a:srgbClr val="FF0000"/>
                </a:solidFill>
                <a:cs typeface="Akhbar MT" pitchFamily="2" charset="-78"/>
              </a:rPr>
              <a:t>ۖ</a:t>
            </a:r>
            <a:r>
              <a:rPr lang="ar-SA" sz="2800" b="1" dirty="0">
                <a:cs typeface="Akhbar MT" pitchFamily="2" charset="-78"/>
              </a:rPr>
              <a:t> </a:t>
            </a:r>
            <a:r>
              <a:rPr lang="ar-SA" sz="2800" b="1" dirty="0" smtClean="0">
                <a:cs typeface="Akhbar MT" pitchFamily="2" charset="-78"/>
              </a:rPr>
              <a:t>) غالبا , والتي تعني أن الوصل أولى من الوقف.</a:t>
            </a:r>
            <a:endParaRPr lang="ar-SA" sz="2800" b="1" dirty="0">
              <a:cs typeface="Akhbar MT" pitchFamily="2" charset="-78"/>
            </a:endParaRPr>
          </a:p>
        </p:txBody>
      </p:sp>
      <p:pic>
        <p:nvPicPr>
          <p:cNvPr id="3" name="البقر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00" end="9.5989556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033" y="2132856"/>
            <a:ext cx="609600" cy="6096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67544" y="5517232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b="1" dirty="0" smtClean="0"/>
              <a:t>إعداد: أ.هلال المقبالي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5458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768</Words>
  <Application>Microsoft Office PowerPoint</Application>
  <PresentationFormat>عرض على الشاشة (3:4)‏</PresentationFormat>
  <Paragraphs>53</Paragraphs>
  <Slides>11</Slides>
  <Notes>0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نسق Office</vt:lpstr>
      <vt:lpstr>الوقف في القرآن الكريم التام والكافي</vt:lpstr>
      <vt:lpstr>الوقف</vt:lpstr>
      <vt:lpstr>الوقف التام</vt:lpstr>
      <vt:lpstr>أمثلة على الوقف التام </vt:lpstr>
      <vt:lpstr>عرض تقديمي في PowerPoint</vt:lpstr>
      <vt:lpstr>انتبه!</vt:lpstr>
      <vt:lpstr>الوقف الكافي </vt:lpstr>
      <vt:lpstr>امثلة الوقف الكافي</vt:lpstr>
      <vt:lpstr>2 – الوقف في وسط الآية كالوقف على ( سمعهم ) أو ( غشاوة ) في قوله تعالى :   خَتَمَ اللَّهُ عَلَىٰ قُلُوبِهِمْ وَعَلَىٰ سَمْعِهِمْ ۖ وَعَلَىٰ أَبْصَارِهِمْ غِشَاوَةٌ ۖ وَلَهُمْ عَذَابٌ عَظِيمٌ (7)  البقرة</vt:lpstr>
      <vt:lpstr>تعلم1</vt:lpstr>
      <vt:lpstr>الأنشطة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هلال</dc:creator>
  <cp:lastModifiedBy>هلال</cp:lastModifiedBy>
  <cp:revision>65</cp:revision>
  <dcterms:created xsi:type="dcterms:W3CDTF">2015-12-16T03:17:24Z</dcterms:created>
  <dcterms:modified xsi:type="dcterms:W3CDTF">2017-11-12T07:35:29Z</dcterms:modified>
</cp:coreProperties>
</file>