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60" r:id="rId3"/>
    <p:sldId id="257" r:id="rId4"/>
    <p:sldId id="259" r:id="rId5"/>
    <p:sldId id="258" r:id="rId6"/>
    <p:sldId id="261" r:id="rId7"/>
    <p:sldId id="263"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C270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94" y="-108"/>
      </p:cViewPr>
      <p:guideLst>
        <p:guide orient="horz" pos="216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53074F12-AA26-4AC8-9962-C36BB8F32554}" type="datetimeFigureOut">
              <a:rPr lang="en-US" smtClean="0"/>
              <a:pPr/>
              <a:t>4/10/2017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650810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3074F12-AA26-4AC8-9962-C36BB8F32554}" type="datetimeFigureOut">
              <a:rPr lang="en-US" smtClean="0"/>
              <a:pPr/>
              <a:t>4/10/2017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62814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3074F12-AA26-4AC8-9962-C36BB8F32554}" type="datetimeFigureOut">
              <a:rPr lang="en-US" smtClean="0"/>
              <a:pPr/>
              <a:t>4/10/2017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39914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3074F12-AA26-4AC8-9962-C36BB8F32554}" type="datetimeFigureOut">
              <a:rPr lang="en-US" smtClean="0"/>
              <a:pPr/>
              <a:t>4/10/2017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50292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3074F12-AA26-4AC8-9962-C36BB8F32554}" type="datetimeFigureOut">
              <a:rPr lang="en-US" smtClean="0"/>
              <a:pPr/>
              <a:t>4/10/2017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087073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53074F12-AA26-4AC8-9962-C36BB8F32554}" type="datetimeFigureOut">
              <a:rPr lang="en-US" smtClean="0"/>
              <a:pPr/>
              <a:t>4/10/2017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96855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53074F12-AA26-4AC8-9962-C36BB8F32554}" type="datetimeFigureOut">
              <a:rPr lang="en-US" smtClean="0"/>
              <a:pPr/>
              <a:t>4/10/2017</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30303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53074F12-AA26-4AC8-9962-C36BB8F32554}" type="datetimeFigureOut">
              <a:rPr lang="en-US" smtClean="0"/>
              <a:pPr/>
              <a:t>4/10/2017</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855023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3074F12-AA26-4AC8-9962-C36BB8F32554}" type="datetimeFigureOut">
              <a:rPr lang="en-US" smtClean="0"/>
              <a:pPr/>
              <a:t>4/10/2017</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261442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3074F12-AA26-4AC8-9962-C36BB8F32554}" type="datetimeFigureOut">
              <a:rPr lang="en-US" smtClean="0"/>
              <a:pPr/>
              <a:t>4/10/2017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599195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3074F12-AA26-4AC8-9962-C36BB8F32554}" type="datetimeFigureOut">
              <a:rPr lang="en-US" smtClean="0"/>
              <a:pPr/>
              <a:t>4/10/2017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94242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3074F12-AA26-4AC8-9962-C36BB8F32554}" type="datetimeFigureOut">
              <a:rPr lang="en-US" smtClean="0"/>
              <a:pPr/>
              <a:t>4/10/2017</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256923517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ar-SA"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Akhbar MT" pitchFamily="2" charset="-78"/>
              </a:rPr>
              <a:t>الشباب واكتشاف طاقاته واستثمارها</a:t>
            </a: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cs typeface="Akhbar MT" pitchFamily="2" charset="-78"/>
            </a:endParaRPr>
          </a:p>
        </p:txBody>
      </p:sp>
      <p:sp>
        <p:nvSpPr>
          <p:cNvPr id="3" name="Subtitle 2"/>
          <p:cNvSpPr>
            <a:spLocks noGrp="1"/>
          </p:cNvSpPr>
          <p:nvPr>
            <p:ph type="subTitle" idx="1"/>
          </p:nvPr>
        </p:nvSpPr>
        <p:spPr>
          <a:xfrm>
            <a:off x="156365" y="4273300"/>
            <a:ext cx="6400800" cy="835455"/>
          </a:xfrm>
        </p:spPr>
        <p:style>
          <a:lnRef idx="1">
            <a:schemeClr val="accent2"/>
          </a:lnRef>
          <a:fillRef idx="2">
            <a:schemeClr val="accent2"/>
          </a:fillRef>
          <a:effectRef idx="1">
            <a:schemeClr val="accent2"/>
          </a:effectRef>
          <a:fontRef idx="minor">
            <a:schemeClr val="dk1"/>
          </a:fontRef>
        </p:style>
        <p:txBody>
          <a:bodyP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ar-SA" sz="4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cs typeface="Akhbar MT" pitchFamily="2" charset="-78"/>
              </a:rPr>
              <a:t>درس بعنوان</a:t>
            </a:r>
          </a:p>
        </p:txBody>
      </p:sp>
    </p:spTree>
    <p:extLst>
      <p:ext uri="{BB962C8B-B14F-4D97-AF65-F5344CB8AC3E}">
        <p14:creationId xmlns:p14="http://schemas.microsoft.com/office/powerpoint/2010/main" val="363920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8965" y="374900"/>
            <a:ext cx="8229600" cy="1143000"/>
          </a:xfrm>
          <a:blipFill>
            <a:blip r:embed="rId2"/>
            <a:tile tx="0" ty="0" sx="100000" sy="100000" flip="none" algn="tl"/>
          </a:blipFill>
        </p:spPr>
        <p:style>
          <a:lnRef idx="1">
            <a:schemeClr val="accent2"/>
          </a:lnRef>
          <a:fillRef idx="2">
            <a:schemeClr val="accent2"/>
          </a:fillRef>
          <a:effectRef idx="1">
            <a:schemeClr val="accent2"/>
          </a:effectRef>
          <a:fontRef idx="minor">
            <a:schemeClr val="dk1"/>
          </a:fontRef>
        </p:style>
        <p:txBody>
          <a:bodyPr/>
          <a:lstStyle/>
          <a:p>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Akhbar MT" pitchFamily="2" charset="-78"/>
              </a:rPr>
              <a:t>أهمية مرحلة الشباب</a:t>
            </a:r>
            <a:endParaRPr lang="en-US"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Akhbar MT" pitchFamily="2" charset="-78"/>
            </a:endParaRPr>
          </a:p>
        </p:txBody>
      </p:sp>
      <p:sp>
        <p:nvSpPr>
          <p:cNvPr id="3" name="2 Marcador de contenido"/>
          <p:cNvSpPr>
            <a:spLocks noGrp="1"/>
          </p:cNvSpPr>
          <p:nvPr>
            <p:ph idx="1"/>
          </p:nvPr>
        </p:nvSpPr>
        <p:spPr>
          <a:xfrm>
            <a:off x="457200" y="1600200"/>
            <a:ext cx="8229600" cy="1132747"/>
          </a:xfrm>
        </p:spPr>
        <p:txBody>
          <a:bodyPr/>
          <a:lstStyle/>
          <a:p>
            <a:pPr marL="0" indent="0" algn="r">
              <a:buNone/>
            </a:pPr>
            <a:r>
              <a:rPr lang="ar-SA" dirty="0" smtClean="0"/>
              <a:t> </a:t>
            </a:r>
            <a:endParaRPr lang="en-US" dirty="0"/>
          </a:p>
        </p:txBody>
      </p:sp>
      <p:sp>
        <p:nvSpPr>
          <p:cNvPr id="5" name="مربع نص 4"/>
          <p:cNvSpPr txBox="1"/>
          <p:nvPr/>
        </p:nvSpPr>
        <p:spPr>
          <a:xfrm>
            <a:off x="754375" y="1901950"/>
            <a:ext cx="7635250" cy="830997"/>
          </a:xfrm>
          <a:prstGeom prst="rect">
            <a:avLst/>
          </a:prstGeom>
          <a:blipFill>
            <a:blip r:embed="rId3"/>
            <a:tile tx="0" ty="0" sx="100000" sy="100000" flip="none" algn="tl"/>
          </a:blipFill>
        </p:spPr>
        <p:style>
          <a:lnRef idx="2">
            <a:schemeClr val="accent2"/>
          </a:lnRef>
          <a:fillRef idx="1">
            <a:schemeClr val="lt1"/>
          </a:fillRef>
          <a:effectRef idx="0">
            <a:schemeClr val="accent2"/>
          </a:effectRef>
          <a:fontRef idx="minor">
            <a:schemeClr val="dk1"/>
          </a:fontRef>
        </p:style>
        <p:txBody>
          <a:bodyPr wrap="square" rtlCol="1">
            <a:spAutoFit/>
          </a:bodyPr>
          <a:lstStyle/>
          <a:p>
            <a:pPr algn="r"/>
            <a:r>
              <a:rPr lang="ar-SA" sz="2400" b="1" dirty="0" smtClean="0">
                <a:cs typeface="Akhbar MT" pitchFamily="2" charset="-78"/>
              </a:rPr>
              <a:t>الشباب هم الثروة الحقيقية للأمة ؛ بهم تقوم الحضارات , وتبنى المجتمعات , وهم عماد المستقبل ووسيلة التنمية وغايتها. </a:t>
            </a:r>
            <a:endParaRPr lang="ar-SA" sz="2400" b="1" dirty="0">
              <a:cs typeface="Akhbar MT" pitchFamily="2" charset="-78"/>
            </a:endParaRPr>
          </a:p>
        </p:txBody>
      </p:sp>
      <p:sp>
        <p:nvSpPr>
          <p:cNvPr id="8" name="مربع نص 7"/>
          <p:cNvSpPr txBox="1"/>
          <p:nvPr/>
        </p:nvSpPr>
        <p:spPr>
          <a:xfrm>
            <a:off x="448965" y="2970885"/>
            <a:ext cx="8246070" cy="830997"/>
          </a:xfrm>
          <a:prstGeom prst="rect">
            <a:avLst/>
          </a:prstGeom>
          <a:blipFill>
            <a:blip r:embed="rId3"/>
            <a:tile tx="0" ty="0" sx="100000" sy="100000" flip="none" algn="tl"/>
          </a:blipFill>
        </p:spPr>
        <p:style>
          <a:lnRef idx="2">
            <a:schemeClr val="accent2"/>
          </a:lnRef>
          <a:fillRef idx="1">
            <a:schemeClr val="lt1"/>
          </a:fillRef>
          <a:effectRef idx="0">
            <a:schemeClr val="accent2"/>
          </a:effectRef>
          <a:fontRef idx="minor">
            <a:schemeClr val="dk1"/>
          </a:fontRef>
        </p:style>
        <p:txBody>
          <a:bodyPr wrap="square" rtlCol="1">
            <a:spAutoFit/>
          </a:bodyPr>
          <a:lstStyle/>
          <a:p>
            <a:pPr algn="r"/>
            <a:r>
              <a:rPr lang="ar-SA" sz="2400" b="1" dirty="0" smtClean="0">
                <a:cs typeface="Akhbar MT" pitchFamily="2" charset="-78"/>
              </a:rPr>
              <a:t>ضرب القرآن الكريم نماذج للشباب : يوسف عليه السلام , قال تعالى </a:t>
            </a:r>
            <a:r>
              <a:rPr lang="ar-SA" sz="2400" b="1" dirty="0">
                <a:cs typeface="Akhbar MT" pitchFamily="2" charset="-78"/>
              </a:rPr>
              <a:t>:  </a:t>
            </a:r>
            <a:r>
              <a:rPr lang="ar-SA" sz="2400" dirty="0"/>
              <a:t>وَلَمَّا بَلَغَ أَشُدَّهُ آتَيْنَاهُ حُكْمًا وَعِلْمًا ۚ وَكَذَٰلِكَ نَجْزِي الْمُحْسِنِينَ </a:t>
            </a:r>
            <a:r>
              <a:rPr lang="ar-SA" dirty="0"/>
              <a:t>(22</a:t>
            </a:r>
            <a:r>
              <a:rPr lang="ar-SA" dirty="0" smtClean="0"/>
              <a:t>) يوسف</a:t>
            </a:r>
            <a:endParaRPr lang="ar-SA" dirty="0"/>
          </a:p>
        </p:txBody>
      </p:sp>
      <p:sp>
        <p:nvSpPr>
          <p:cNvPr id="9" name="مربع نص 8"/>
          <p:cNvSpPr txBox="1"/>
          <p:nvPr/>
        </p:nvSpPr>
        <p:spPr>
          <a:xfrm>
            <a:off x="448965" y="3975898"/>
            <a:ext cx="8246070" cy="830997"/>
          </a:xfrm>
          <a:prstGeom prst="rect">
            <a:avLst/>
          </a:prstGeom>
          <a:blipFill>
            <a:blip r:embed="rId3"/>
            <a:tile tx="0" ty="0" sx="100000" sy="100000" flip="none" algn="tl"/>
          </a:blipFill>
        </p:spPr>
        <p:style>
          <a:lnRef idx="2">
            <a:schemeClr val="accent2"/>
          </a:lnRef>
          <a:fillRef idx="1">
            <a:schemeClr val="lt1"/>
          </a:fillRef>
          <a:effectRef idx="0">
            <a:schemeClr val="accent2"/>
          </a:effectRef>
          <a:fontRef idx="minor">
            <a:schemeClr val="dk1"/>
          </a:fontRef>
        </p:style>
        <p:txBody>
          <a:bodyPr wrap="square" rtlCol="1">
            <a:spAutoFit/>
          </a:bodyPr>
          <a:lstStyle/>
          <a:p>
            <a:pPr algn="r"/>
            <a:r>
              <a:rPr lang="ar-SA" sz="2400" b="1" dirty="0" smtClean="0">
                <a:cs typeface="Akhbar MT" pitchFamily="2" charset="-78"/>
              </a:rPr>
              <a:t>نبي الله يحيى عليه السلام , قال تعالى </a:t>
            </a:r>
            <a:r>
              <a:rPr lang="ar-SA" sz="2400" b="1" dirty="0">
                <a:cs typeface="Akhbar MT" pitchFamily="2" charset="-78"/>
              </a:rPr>
              <a:t>:  </a:t>
            </a:r>
            <a:r>
              <a:rPr lang="ar-SA" sz="2400" dirty="0"/>
              <a:t>يَا يَحْيَىٰ خُذِ الْكِتَابَ بِقُوَّةٍ ۖ وَآتَيْنَاهُ الْحُكْمَ صَبِيًّا (12</a:t>
            </a:r>
            <a:r>
              <a:rPr lang="ar-SA" sz="2400" dirty="0" smtClean="0"/>
              <a:t>) </a:t>
            </a:r>
            <a:r>
              <a:rPr lang="ar-SA" dirty="0" smtClean="0"/>
              <a:t>مريم   </a:t>
            </a:r>
            <a:endParaRPr lang="ar-SA" dirty="0"/>
          </a:p>
        </p:txBody>
      </p:sp>
    </p:spTree>
    <p:extLst>
      <p:ext uri="{BB962C8B-B14F-4D97-AF65-F5344CB8AC3E}">
        <p14:creationId xmlns:p14="http://schemas.microsoft.com/office/powerpoint/2010/main" val="26866572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8" grpId="0" animBg="1"/>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ar-SA" b="1" cap="all" dirty="0" smtClean="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cs typeface="Akhbar MT" pitchFamily="2" charset="-78"/>
              </a:rPr>
              <a:t>الطاقات العقلية</a:t>
            </a:r>
            <a:endParaRPr lang="en-US" b="1" cap="all" dirty="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cs typeface="Akhbar MT" pitchFamily="2" charset="-78"/>
            </a:endParaRPr>
          </a:p>
        </p:txBody>
      </p:sp>
      <p:sp>
        <p:nvSpPr>
          <p:cNvPr id="5" name="مربع نص 4"/>
          <p:cNvSpPr txBox="1"/>
          <p:nvPr/>
        </p:nvSpPr>
        <p:spPr>
          <a:xfrm>
            <a:off x="448966" y="1596540"/>
            <a:ext cx="8246070" cy="461665"/>
          </a:xfrm>
          <a:prstGeom prst="rect">
            <a:avLst/>
          </a:prstGeom>
          <a:blipFill>
            <a:blip r:embed="rId2"/>
            <a:tile tx="0" ty="0" sx="100000" sy="100000" flip="none" algn="tl"/>
          </a:blipFill>
        </p:spPr>
        <p:style>
          <a:lnRef idx="2">
            <a:schemeClr val="accent2"/>
          </a:lnRef>
          <a:fillRef idx="1">
            <a:schemeClr val="lt1"/>
          </a:fillRef>
          <a:effectRef idx="0">
            <a:schemeClr val="accent2"/>
          </a:effectRef>
          <a:fontRef idx="minor">
            <a:schemeClr val="dk1"/>
          </a:fontRef>
        </p:style>
        <p:txBody>
          <a:bodyPr wrap="square" rtlCol="1">
            <a:spAutoFit/>
          </a:bodyPr>
          <a:lstStyle/>
          <a:p>
            <a:pPr algn="r"/>
            <a:r>
              <a:rPr lang="ar-SA"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Akhbar MT" pitchFamily="2" charset="-78"/>
              </a:rPr>
              <a:t>منها : الادراك والذاكرة والخيال والحفظ والاستنتاج وغيرها كالابتكار والتفكير .</a:t>
            </a:r>
            <a:endParaRPr lang="ar-SA"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Akhbar MT" pitchFamily="2" charset="-78"/>
            </a:endParaRPr>
          </a:p>
        </p:txBody>
      </p:sp>
      <p:sp>
        <p:nvSpPr>
          <p:cNvPr id="6" name="مربع نص 5"/>
          <p:cNvSpPr txBox="1"/>
          <p:nvPr/>
        </p:nvSpPr>
        <p:spPr>
          <a:xfrm>
            <a:off x="448966" y="2782669"/>
            <a:ext cx="8398774" cy="830997"/>
          </a:xfrm>
          <a:prstGeom prst="rect">
            <a:avLst/>
          </a:prstGeom>
          <a:blipFill>
            <a:blip r:embed="rId2"/>
            <a:tile tx="0" ty="0" sx="100000" sy="100000" flip="none" algn="tl"/>
          </a:blipFill>
        </p:spPr>
        <p:style>
          <a:lnRef idx="2">
            <a:schemeClr val="accent2"/>
          </a:lnRef>
          <a:fillRef idx="1">
            <a:schemeClr val="lt1"/>
          </a:fillRef>
          <a:effectRef idx="0">
            <a:schemeClr val="accent2"/>
          </a:effectRef>
          <a:fontRef idx="minor">
            <a:schemeClr val="dk1"/>
          </a:fontRef>
        </p:style>
        <p:txBody>
          <a:bodyPr wrap="square" rtlCol="1">
            <a:spAutoFit/>
          </a:bodyPr>
          <a:lstStyle/>
          <a:p>
            <a:pPr algn="r"/>
            <a:r>
              <a:rPr lang="ar-SA"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Akhbar MT" pitchFamily="2" charset="-78"/>
              </a:rPr>
              <a:t>فالقرآن الكريم حث على </a:t>
            </a:r>
            <a:r>
              <a:rPr lang="ar-SA" sz="24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cs typeface="Akhbar MT" pitchFamily="2" charset="-78"/>
              </a:rPr>
              <a:t>التفكر واستخدام العقل</a:t>
            </a:r>
            <a:r>
              <a:rPr lang="ar-SA"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Akhbar MT" pitchFamily="2" charset="-78"/>
              </a:rPr>
              <a:t>, قال تعالى : </a:t>
            </a:r>
            <a:r>
              <a:rPr lang="ar-SA"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Akhbar MT" pitchFamily="2" charset="-78"/>
              </a:rPr>
              <a:t> </a:t>
            </a:r>
            <a:r>
              <a:rPr lang="ar-SA"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أَفَلَا يَتَدَبَّرُونَ الْقُرْآنَ أَمْ عَلَىٰ قُلُوبٍ أَقْفَالُهَا </a:t>
            </a:r>
            <a:r>
              <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(24</a:t>
            </a:r>
            <a:r>
              <a:rPr lang="ar-SA"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محمد </a:t>
            </a:r>
            <a:endParaRPr lang="ar-SA"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7" name="مربع نص 6"/>
          <p:cNvSpPr txBox="1"/>
          <p:nvPr/>
        </p:nvSpPr>
        <p:spPr>
          <a:xfrm>
            <a:off x="448966" y="5563320"/>
            <a:ext cx="8398774" cy="461665"/>
          </a:xfrm>
          <a:prstGeom prst="rect">
            <a:avLst/>
          </a:prstGeom>
          <a:blipFill>
            <a:blip r:embed="rId2"/>
            <a:tile tx="0" ty="0" sx="100000" sy="100000" flip="none" algn="tl"/>
          </a:blipFill>
        </p:spPr>
        <p:style>
          <a:lnRef idx="2">
            <a:schemeClr val="accent2"/>
          </a:lnRef>
          <a:fillRef idx="1">
            <a:schemeClr val="lt1"/>
          </a:fillRef>
          <a:effectRef idx="0">
            <a:schemeClr val="accent2"/>
          </a:effectRef>
          <a:fontRef idx="minor">
            <a:schemeClr val="dk1"/>
          </a:fontRef>
        </p:style>
        <p:txBody>
          <a:bodyPr wrap="square" rtlCol="1">
            <a:spAutoFit/>
          </a:bodyPr>
          <a:lstStyle/>
          <a:p>
            <a:pPr algn="r"/>
            <a:r>
              <a:rPr lang="ar-SA" sz="2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Akhbar MT" pitchFamily="2" charset="-78"/>
              </a:rPr>
              <a:t>س : استنتج أهمية الحاجة لمنهج القرآن الكريم للعناية بالقدرات العقلية في هذا العصر.</a:t>
            </a:r>
            <a:endParaRPr lang="ar-SA" sz="2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cs typeface="Akhbar MT" pitchFamily="2" charset="-78"/>
            </a:endParaRPr>
          </a:p>
        </p:txBody>
      </p:sp>
      <p:sp>
        <p:nvSpPr>
          <p:cNvPr id="3" name="مربع نص 2"/>
          <p:cNvSpPr txBox="1"/>
          <p:nvPr/>
        </p:nvSpPr>
        <p:spPr>
          <a:xfrm>
            <a:off x="448966" y="3734410"/>
            <a:ext cx="8398774" cy="1569660"/>
          </a:xfrm>
          <a:prstGeom prst="rect">
            <a:avLst/>
          </a:prstGeom>
          <a:blipFill>
            <a:blip r:embed="rId2"/>
            <a:tile tx="0" ty="0" sx="100000" sy="100000" flip="none" algn="tl"/>
          </a:blipFill>
        </p:spPr>
        <p:style>
          <a:lnRef idx="2">
            <a:schemeClr val="accent2"/>
          </a:lnRef>
          <a:fillRef idx="1">
            <a:schemeClr val="lt1"/>
          </a:fillRef>
          <a:effectRef idx="0">
            <a:schemeClr val="accent2"/>
          </a:effectRef>
          <a:fontRef idx="minor">
            <a:schemeClr val="dk1"/>
          </a:fontRef>
        </p:style>
        <p:txBody>
          <a:bodyPr wrap="square" rtlCol="1">
            <a:spAutoFit/>
          </a:bodyPr>
          <a:lstStyle/>
          <a:p>
            <a:pPr algn="r"/>
            <a:r>
              <a:rPr lang="ar-SA" sz="2400" b="1" dirty="0" smtClean="0">
                <a:cs typeface="Akhbar MT" pitchFamily="2" charset="-78"/>
              </a:rPr>
              <a:t>كما استخدم القرآن أسلوب </a:t>
            </a:r>
            <a:r>
              <a:rPr lang="ar-SA" sz="2400" b="1" dirty="0" smtClean="0">
                <a:solidFill>
                  <a:srgbClr val="FF0000"/>
                </a:solidFill>
                <a:cs typeface="Akhbar MT" pitchFamily="2" charset="-78"/>
              </a:rPr>
              <a:t>الحوار كوسيلة للإقناع  </a:t>
            </a:r>
            <a:r>
              <a:rPr lang="ar-SA" sz="2400" b="1" dirty="0" smtClean="0">
                <a:cs typeface="Akhbar MT" pitchFamily="2" charset="-78"/>
              </a:rPr>
              <a:t>؛ قال تعالى </a:t>
            </a:r>
            <a:r>
              <a:rPr lang="ar-SA" sz="2400" b="1" dirty="0">
                <a:cs typeface="Akhbar MT" pitchFamily="2" charset="-78"/>
              </a:rPr>
              <a:t>:   </a:t>
            </a:r>
            <a:r>
              <a:rPr lang="ar-SA" sz="2400" dirty="0"/>
              <a:t>أَلَمْ تَرَ إِلَى الَّذِي حَاجَّ إِبْرَاهِيمَ فِي رَبِّهِ أَنْ آتَاهُ اللَّهُ الْمُلْكَ إِذْ قَالَ إِبْرَاهِيمُ رَبِّيَ الَّذِي يُحْيِي وَيُمِيتُ قَالَ أَنَا أُحْيِي وَأُمِيتُ ۖ قَالَ إِبْرَاهِيمُ فَإِنَّ اللَّهَ يَأْتِي بِالشَّمْسِ مِنَ الْمَشْرِقِ فَأْتِ بِهَا مِنَ الْمَغْرِبِ فَبُهِتَ الَّذِي كَفَرَ ۗ وَاللَّهُ لَا يَهْدِي الْقَوْمَ الظَّالِمِينَ (258</a:t>
            </a:r>
            <a:r>
              <a:rPr lang="ar-SA" sz="2400" dirty="0" smtClean="0"/>
              <a:t>) </a:t>
            </a:r>
            <a:r>
              <a:rPr lang="ar-SA" dirty="0" smtClean="0"/>
              <a:t>البقرة  </a:t>
            </a:r>
            <a:endParaRPr lang="ar-SA" dirty="0"/>
          </a:p>
        </p:txBody>
      </p:sp>
    </p:spTree>
    <p:extLst>
      <p:ext uri="{BB962C8B-B14F-4D97-AF65-F5344CB8AC3E}">
        <p14:creationId xmlns:p14="http://schemas.microsoft.com/office/powerpoint/2010/main" val="410330949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barn(inVertical)">
                                      <p:cBhvr>
                                        <p:cTn id="26" dur="500"/>
                                        <p:tgtEl>
                                          <p:spTgt spid="3"/>
                                        </p:tgtEl>
                                      </p:cBhvr>
                                    </p:animEffect>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anim calcmode="lin" valueType="num">
                                      <p:cBhvr>
                                        <p:cTn id="32" dur="1000" fill="hold"/>
                                        <p:tgtEl>
                                          <p:spTgt spid="7"/>
                                        </p:tgtEl>
                                        <p:attrNameLst>
                                          <p:attrName>ppt_x</p:attrName>
                                        </p:attrNameLst>
                                      </p:cBhvr>
                                      <p:tavLst>
                                        <p:tav tm="0">
                                          <p:val>
                                            <p:strVal val="#ppt_x"/>
                                          </p:val>
                                        </p:tav>
                                        <p:tav tm="100000">
                                          <p:val>
                                            <p:strVal val="#ppt_x"/>
                                          </p:val>
                                        </p:tav>
                                      </p:tavLst>
                                    </p:anim>
                                    <p:anim calcmode="lin" valueType="num">
                                      <p:cBhvr>
                                        <p:cTn id="3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P spid="7" grpId="0" animBg="1"/>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ar-SA" b="1" cap="all" dirty="0" smtClean="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cs typeface="Akhbar MT" pitchFamily="2" charset="-78"/>
              </a:rPr>
              <a:t>الطاقات البدنية</a:t>
            </a:r>
            <a:endParaRPr lang="en-US" b="1" cap="all" dirty="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cs typeface="Akhbar MT" pitchFamily="2" charset="-78"/>
            </a:endParaRPr>
          </a:p>
        </p:txBody>
      </p:sp>
      <p:sp>
        <p:nvSpPr>
          <p:cNvPr id="5" name="Content Placeholder 4"/>
          <p:cNvSpPr>
            <a:spLocks noGrp="1"/>
          </p:cNvSpPr>
          <p:nvPr>
            <p:ph idx="1"/>
          </p:nvPr>
        </p:nvSpPr>
        <p:spPr>
          <a:xfrm>
            <a:off x="448965" y="1596541"/>
            <a:ext cx="8237834" cy="1527049"/>
          </a:xfrm>
          <a:blipFill>
            <a:blip r:embed="rId2"/>
            <a:tile tx="0" ty="0" sx="100000" sy="100000" flip="none" algn="tl"/>
          </a:blipFill>
        </p:spPr>
        <p:style>
          <a:lnRef idx="2">
            <a:schemeClr val="accent2"/>
          </a:lnRef>
          <a:fillRef idx="1">
            <a:schemeClr val="lt1"/>
          </a:fillRef>
          <a:effectRef idx="0">
            <a:schemeClr val="accent2"/>
          </a:effectRef>
          <a:fontRef idx="minor">
            <a:schemeClr val="dk1"/>
          </a:fontRef>
        </p:style>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0" indent="0" algn="r">
              <a:buNone/>
            </a:pPr>
            <a:r>
              <a:rPr lang="ar-SA" sz="2800" b="1" cap="all" dirty="0" smtClean="0">
                <a:ln w="0"/>
                <a:effectLst>
                  <a:reflection blurRad="12700" stA="50000" endPos="50000" dist="5000" dir="5400000" sy="-100000" rotWithShape="0"/>
                </a:effectLst>
                <a:cs typeface="Akhbar MT" pitchFamily="2" charset="-78"/>
              </a:rPr>
              <a:t>العناية بالطاقات البدنية لأنها تساعد على تحقيق الهدف وهو التقرب من الله تعالى.</a:t>
            </a:r>
          </a:p>
          <a:p>
            <a:pPr marL="0" indent="0" algn="r">
              <a:buNone/>
            </a:pPr>
            <a:r>
              <a:rPr lang="ar-SA" sz="2800" b="1" cap="all" dirty="0" smtClean="0">
                <a:ln w="0"/>
                <a:effectLst>
                  <a:reflection blurRad="12700" stA="50000" endPos="50000" dist="5000" dir="5400000" sy="-100000" rotWithShape="0"/>
                </a:effectLst>
                <a:cs typeface="Akhbar MT" pitchFamily="2" charset="-78"/>
              </a:rPr>
              <a:t>قال عزوجل : </a:t>
            </a:r>
            <a:r>
              <a:rPr lang="ar-SA" b="1" cap="all" dirty="0">
                <a:ln w="0"/>
                <a:effectLst>
                  <a:reflection blurRad="12700" stA="50000" endPos="50000" dist="5000" dir="5400000" sy="-100000" rotWithShape="0"/>
                </a:effectLst>
              </a:rPr>
              <a:t>إِ</a:t>
            </a:r>
            <a:r>
              <a:rPr lang="ar-SA" sz="2800" b="1" cap="all" dirty="0">
                <a:ln w="0"/>
                <a:effectLst>
                  <a:reflection blurRad="12700" stA="50000" endPos="50000" dist="5000" dir="5400000" sy="-100000" rotWithShape="0"/>
                </a:effectLst>
              </a:rPr>
              <a:t>نَّ خَيْرَ مَنِ اسْتَأْجَرْتَ الْقَوِيُّ الْأَمِينُ </a:t>
            </a:r>
            <a:r>
              <a:rPr lang="ar-SA" b="1" cap="all" dirty="0">
                <a:ln w="0"/>
                <a:effectLst>
                  <a:reflection blurRad="12700" stA="50000" endPos="50000" dist="5000" dir="5400000" sy="-100000" rotWithShape="0"/>
                </a:effectLst>
              </a:rPr>
              <a:t>(26)القصص .</a:t>
            </a:r>
            <a:endParaRPr lang="en-US" b="1" cap="all" dirty="0" smtClean="0">
              <a:ln w="0"/>
              <a:effectLst>
                <a:reflection blurRad="12700" stA="50000" endPos="50000" dist="5000" dir="5400000" sy="-100000" rotWithShape="0"/>
              </a:effectLst>
            </a:endParaRPr>
          </a:p>
        </p:txBody>
      </p:sp>
      <p:sp>
        <p:nvSpPr>
          <p:cNvPr id="2" name="مربع نص 1"/>
          <p:cNvSpPr txBox="1"/>
          <p:nvPr/>
        </p:nvSpPr>
        <p:spPr>
          <a:xfrm>
            <a:off x="448966" y="3276295"/>
            <a:ext cx="8246069" cy="1477328"/>
          </a:xfrm>
          <a:prstGeom prst="rect">
            <a:avLst/>
          </a:prstGeom>
          <a:blipFill>
            <a:blip r:embed="rId2"/>
            <a:tile tx="0" ty="0" sx="100000" sy="100000" flip="none" algn="tl"/>
          </a:blipFill>
        </p:spPr>
        <p:style>
          <a:lnRef idx="2">
            <a:schemeClr val="accent2"/>
          </a:lnRef>
          <a:fillRef idx="1">
            <a:schemeClr val="lt1"/>
          </a:fillRef>
          <a:effectRef idx="0">
            <a:schemeClr val="accent2"/>
          </a:effectRef>
          <a:fontRef idx="minor">
            <a:schemeClr val="dk1"/>
          </a:fontRef>
        </p:style>
        <p:txBody>
          <a:bodyPr wrap="square" rtlCol="1">
            <a:spAutoFit/>
          </a:bodyPr>
          <a:lstStyle/>
          <a:p>
            <a:pPr algn="r"/>
            <a:r>
              <a:rPr lang="ar-SA" sz="2400" b="1" dirty="0" smtClean="0">
                <a:cs typeface="Akhbar MT" pitchFamily="2" charset="-78"/>
              </a:rPr>
              <a:t>كان صلى الله عليه وسلم يشجع مختلف الرياضات المشروعة ، </a:t>
            </a:r>
            <a:r>
              <a:rPr lang="ar-SA" sz="2400" b="1" dirty="0">
                <a:cs typeface="Akhbar MT" pitchFamily="2" charset="-78"/>
              </a:rPr>
              <a:t>فقال:</a:t>
            </a:r>
          </a:p>
          <a:p>
            <a:pPr algn="r"/>
            <a:endParaRPr lang="ar-SA" dirty="0"/>
          </a:p>
          <a:p>
            <a:pPr algn="r"/>
            <a:r>
              <a:rPr lang="ar-SA" sz="2400" b="1" dirty="0">
                <a:cs typeface="Akhbar MT" pitchFamily="2" charset="-78"/>
              </a:rPr>
              <a:t>« ارموا بني إسماعيل، </a:t>
            </a:r>
            <a:r>
              <a:rPr lang="ar-SA" sz="2400" b="1" dirty="0" smtClean="0">
                <a:cs typeface="Akhbar MT" pitchFamily="2" charset="-78"/>
              </a:rPr>
              <a:t>فإن أباكم كان راميا ارموا وأنا </a:t>
            </a:r>
            <a:r>
              <a:rPr lang="ar-SA" sz="2400" b="1" dirty="0">
                <a:cs typeface="Akhbar MT" pitchFamily="2" charset="-78"/>
              </a:rPr>
              <a:t>مع بني فلان » </a:t>
            </a:r>
            <a:r>
              <a:rPr lang="ar-SA" sz="2400" b="1" dirty="0" smtClean="0">
                <a:cs typeface="Akhbar MT" pitchFamily="2" charset="-78"/>
              </a:rPr>
              <a:t>فأمسك أحد الفريقين بأيديهم .فقال</a:t>
            </a:r>
            <a:r>
              <a:rPr lang="ar-SA" sz="2400" b="1" dirty="0">
                <a:cs typeface="Akhbar MT" pitchFamily="2" charset="-78"/>
              </a:rPr>
              <a:t>: « ما </a:t>
            </a:r>
            <a:r>
              <a:rPr lang="ar-SA" sz="2400" b="1" dirty="0" smtClean="0">
                <a:cs typeface="Akhbar MT" pitchFamily="2" charset="-78"/>
              </a:rPr>
              <a:t>لكم لا ترمون؟ ».قالوا</a:t>
            </a:r>
            <a:r>
              <a:rPr lang="ar-SA" sz="2400" b="1" dirty="0">
                <a:cs typeface="Akhbar MT" pitchFamily="2" charset="-78"/>
              </a:rPr>
              <a:t>: وكيف نرمي وأنت مع بني </a:t>
            </a:r>
            <a:r>
              <a:rPr lang="ar-SA" sz="2400" b="1" dirty="0" smtClean="0">
                <a:cs typeface="Akhbar MT" pitchFamily="2" charset="-78"/>
              </a:rPr>
              <a:t>فلان؟فقال</a:t>
            </a:r>
            <a:r>
              <a:rPr lang="ar-SA" sz="2400" b="1" dirty="0">
                <a:cs typeface="Akhbar MT" pitchFamily="2" charset="-78"/>
              </a:rPr>
              <a:t>: « ارموا وأنا معكم كلكم ». </a:t>
            </a:r>
            <a:endParaRPr lang="ar-SA" sz="2400" b="1" dirty="0" smtClean="0">
              <a:cs typeface="Akhbar MT" pitchFamily="2" charset="-78"/>
            </a:endParaRPr>
          </a:p>
        </p:txBody>
      </p:sp>
      <p:sp>
        <p:nvSpPr>
          <p:cNvPr id="3" name="مربع نص 2"/>
          <p:cNvSpPr txBox="1"/>
          <p:nvPr/>
        </p:nvSpPr>
        <p:spPr>
          <a:xfrm>
            <a:off x="448966" y="4892128"/>
            <a:ext cx="8246070" cy="461665"/>
          </a:xfrm>
          <a:prstGeom prst="rect">
            <a:avLst/>
          </a:prstGeom>
          <a:blipFill>
            <a:blip r:embed="rId2"/>
            <a:tile tx="0" ty="0" sx="100000" sy="100000" flip="none" algn="tl"/>
          </a:blipFill>
        </p:spPr>
        <p:style>
          <a:lnRef idx="2">
            <a:schemeClr val="accent2"/>
          </a:lnRef>
          <a:fillRef idx="1">
            <a:schemeClr val="lt1"/>
          </a:fillRef>
          <a:effectRef idx="0">
            <a:schemeClr val="accent2"/>
          </a:effectRef>
          <a:fontRef idx="minor">
            <a:schemeClr val="dk1"/>
          </a:fontRef>
        </p:style>
        <p:txBody>
          <a:bodyPr wrap="square" rtlCol="1">
            <a:spAutoFit/>
          </a:bodyPr>
          <a:lstStyle/>
          <a:p>
            <a:pPr algn="r"/>
            <a:r>
              <a:rPr lang="ar-SA" sz="2400" b="1" dirty="0" smtClean="0">
                <a:cs typeface="Akhbar MT" pitchFamily="2" charset="-78"/>
              </a:rPr>
              <a:t>اشتهر عدد من الفرسان : الزبير بن العوام , وعلي بن أبي طالب , ومرثد بن أبي مرثد , وغيرهم </a:t>
            </a:r>
            <a:endParaRPr lang="ar-SA" sz="2400" b="1" dirty="0">
              <a:cs typeface="Akhbar MT" pitchFamily="2" charset="-78"/>
            </a:endParaRPr>
          </a:p>
        </p:txBody>
      </p:sp>
      <p:sp>
        <p:nvSpPr>
          <p:cNvPr id="6" name="مربع نص 5"/>
          <p:cNvSpPr txBox="1"/>
          <p:nvPr/>
        </p:nvSpPr>
        <p:spPr>
          <a:xfrm>
            <a:off x="448966" y="5566870"/>
            <a:ext cx="8246069" cy="461665"/>
          </a:xfrm>
          <a:prstGeom prst="rect">
            <a:avLst/>
          </a:prstGeom>
          <a:blipFill>
            <a:blip r:embed="rId2"/>
            <a:tile tx="0" ty="0" sx="100000" sy="100000" flip="none" algn="tl"/>
          </a:blipFill>
        </p:spPr>
        <p:style>
          <a:lnRef idx="2">
            <a:schemeClr val="accent2"/>
          </a:lnRef>
          <a:fillRef idx="1">
            <a:schemeClr val="lt1"/>
          </a:fillRef>
          <a:effectRef idx="0">
            <a:schemeClr val="accent2"/>
          </a:effectRef>
          <a:fontRef idx="minor">
            <a:schemeClr val="dk1"/>
          </a:fontRef>
        </p:style>
        <p:txBody>
          <a:bodyPr wrap="square" rtlCol="1">
            <a:spAutoFit/>
          </a:bodyPr>
          <a:lstStyle/>
          <a:p>
            <a:pPr algn="r"/>
            <a:r>
              <a:rPr lang="ar-SA" sz="2400" b="1" dirty="0" smtClean="0">
                <a:cs typeface="Akhbar MT" pitchFamily="2" charset="-78"/>
              </a:rPr>
              <a:t>س : كيف تستثمر طاقاتك البدنية ؟</a:t>
            </a:r>
            <a:endParaRPr lang="ar-SA" sz="2400" b="1" dirty="0">
              <a:cs typeface="Akhbar MT" pitchFamily="2" charset="-78"/>
            </a:endParaRPr>
          </a:p>
        </p:txBody>
      </p:sp>
    </p:spTree>
    <p:extLst>
      <p:ext uri="{BB962C8B-B14F-4D97-AF65-F5344CB8AC3E}">
        <p14:creationId xmlns:p14="http://schemas.microsoft.com/office/powerpoint/2010/main" val="11016338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wheel(1)">
                                      <p:cBhvr>
                                        <p:cTn id="12" dur="2000"/>
                                        <p:tgtEl>
                                          <p:spTgt spid="5">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heel(1)">
                                      <p:cBhvr>
                                        <p:cTn id="17" dur="2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wheel(1)">
                                      <p:cBhvr>
                                        <p:cTn id="22" dur="20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1000"/>
                                        <p:tgtEl>
                                          <p:spTgt spid="2"/>
                                        </p:tgtEl>
                                      </p:cBhvr>
                                    </p:animEffect>
                                    <p:anim calcmode="lin" valueType="num">
                                      <p:cBhvr>
                                        <p:cTn id="28" dur="1000" fill="hold"/>
                                        <p:tgtEl>
                                          <p:spTgt spid="2"/>
                                        </p:tgtEl>
                                        <p:attrNameLst>
                                          <p:attrName>ppt_x</p:attrName>
                                        </p:attrNameLst>
                                      </p:cBhvr>
                                      <p:tavLst>
                                        <p:tav tm="0">
                                          <p:val>
                                            <p:strVal val="#ppt_x"/>
                                          </p:val>
                                        </p:tav>
                                        <p:tav tm="100000">
                                          <p:val>
                                            <p:strVal val="#ppt_x"/>
                                          </p:val>
                                        </p:tav>
                                      </p:tavLst>
                                    </p:anim>
                                    <p:anim calcmode="lin" valueType="num">
                                      <p:cBhvr>
                                        <p:cTn id="2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gtEl>
                                        <p:attrNameLst>
                                          <p:attrName>style.visibility</p:attrName>
                                        </p:attrNameLst>
                                      </p:cBhvr>
                                      <p:to>
                                        <p:strVal val="visible"/>
                                      </p:to>
                                    </p:set>
                                    <p:animEffect transition="in" filter="fade">
                                      <p:cBhvr>
                                        <p:cTn id="34" dur="1000"/>
                                        <p:tgtEl>
                                          <p:spTgt spid="3"/>
                                        </p:tgtEl>
                                      </p:cBhvr>
                                    </p:animEffect>
                                    <p:anim calcmode="lin" valueType="num">
                                      <p:cBhvr>
                                        <p:cTn id="35" dur="1000" fill="hold"/>
                                        <p:tgtEl>
                                          <p:spTgt spid="3"/>
                                        </p:tgtEl>
                                        <p:attrNameLst>
                                          <p:attrName>ppt_x</p:attrName>
                                        </p:attrNameLst>
                                      </p:cBhvr>
                                      <p:tavLst>
                                        <p:tav tm="0">
                                          <p:val>
                                            <p:strVal val="#ppt_x"/>
                                          </p:val>
                                        </p:tav>
                                        <p:tav tm="100000">
                                          <p:val>
                                            <p:strVal val="#ppt_x"/>
                                          </p:val>
                                        </p:tav>
                                      </p:tavLst>
                                    </p:anim>
                                    <p:anim calcmode="lin" valueType="num">
                                      <p:cBhvr>
                                        <p:cTn id="3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fade">
                                      <p:cBhvr>
                                        <p:cTn id="41" dur="1000"/>
                                        <p:tgtEl>
                                          <p:spTgt spid="6"/>
                                        </p:tgtEl>
                                      </p:cBhvr>
                                    </p:animEffect>
                                    <p:anim calcmode="lin" valueType="num">
                                      <p:cBhvr>
                                        <p:cTn id="42" dur="1000" fill="hold"/>
                                        <p:tgtEl>
                                          <p:spTgt spid="6"/>
                                        </p:tgtEl>
                                        <p:attrNameLst>
                                          <p:attrName>ppt_x</p:attrName>
                                        </p:attrNameLst>
                                      </p:cBhvr>
                                      <p:tavLst>
                                        <p:tav tm="0">
                                          <p:val>
                                            <p:strVal val="#ppt_x"/>
                                          </p:val>
                                        </p:tav>
                                        <p:tav tm="100000">
                                          <p:val>
                                            <p:strVal val="#ppt_x"/>
                                          </p:val>
                                        </p:tav>
                                      </p:tavLst>
                                    </p:anim>
                                    <p:anim calcmode="lin" valueType="num">
                                      <p:cBhvr>
                                        <p:cTn id="4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animBg="1"/>
      <p:bldP spid="2" grpId="0" animBg="1"/>
      <p:bldP spid="3"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ar-SA" b="1" cap="all" dirty="0" smtClean="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cs typeface="Akhbar MT" pitchFamily="2" charset="-78"/>
              </a:rPr>
              <a:t>الطاقات الروحية</a:t>
            </a:r>
            <a:endParaRPr lang="en-US" b="1" cap="all" dirty="0">
              <a:ln w="9000" cmpd="sng">
                <a:solidFill>
                  <a:schemeClr val="accent4">
                    <a:shade val="50000"/>
                    <a:satMod val="120000"/>
                  </a:schemeClr>
                </a:solidFill>
                <a:prstDash val="solid"/>
              </a:ln>
              <a:solidFill>
                <a:srgbClr val="FFFF00"/>
              </a:solidFill>
              <a:effectLst>
                <a:reflection blurRad="12700" stA="28000" endPos="45000" dist="1000" dir="5400000" sy="-100000" algn="bl" rotWithShape="0"/>
              </a:effectLst>
              <a:cs typeface="Akhbar MT" pitchFamily="2" charset="-78"/>
            </a:endParaRPr>
          </a:p>
        </p:txBody>
      </p:sp>
      <p:sp>
        <p:nvSpPr>
          <p:cNvPr id="11" name="مربع نص 10"/>
          <p:cNvSpPr txBox="1"/>
          <p:nvPr/>
        </p:nvSpPr>
        <p:spPr>
          <a:xfrm>
            <a:off x="601670" y="1596540"/>
            <a:ext cx="7940660" cy="1569660"/>
          </a:xfrm>
          <a:prstGeom prst="rect">
            <a:avLst/>
          </a:prstGeom>
          <a:blipFill>
            <a:blip r:embed="rId2"/>
            <a:tile tx="0" ty="0" sx="100000" sy="100000" flip="none" algn="tl"/>
          </a:blipFill>
        </p:spPr>
        <p:style>
          <a:lnRef idx="2">
            <a:schemeClr val="accent2"/>
          </a:lnRef>
          <a:fillRef idx="1">
            <a:schemeClr val="lt1"/>
          </a:fillRef>
          <a:effectRef idx="0">
            <a:schemeClr val="accent2"/>
          </a:effectRef>
          <a:fontRef idx="minor">
            <a:schemeClr val="dk1"/>
          </a:fontRef>
        </p:style>
        <p:txBody>
          <a:bodyPr wrap="square" rtlCol="1">
            <a:spAutoFit/>
          </a:bodyPr>
          <a:lstStyle/>
          <a:p>
            <a:pPr algn="r"/>
            <a:r>
              <a:rPr lang="ar-SA" sz="2400" b="1" dirty="0" smtClean="0">
                <a:cs typeface="Akhbar MT" pitchFamily="2" charset="-78"/>
              </a:rPr>
              <a:t>ضرورة صدق الإيمان , والاستقامة على الأخلاق , حتى يستطيع الشباب بذلك أن يواجهوا موجة الأفكار التي تمر بالأمة الإسلامية , كالإلحاد , والانحراف العقائدي , والتشكيك الديني , والانحلال الخلقي , فيجب مراقبة الله تعالى والخوف من عقابه ورجاء رحمته سبحانه ورضاه , يحبون الخير لغيرهم كما يحبونه لأنفسهم.</a:t>
            </a:r>
            <a:endParaRPr lang="ar-SA" sz="2400" b="1" dirty="0">
              <a:cs typeface="Akhbar MT" pitchFamily="2" charset="-78"/>
            </a:endParaRPr>
          </a:p>
        </p:txBody>
      </p:sp>
    </p:spTree>
    <p:extLst>
      <p:ext uri="{BB962C8B-B14F-4D97-AF65-F5344CB8AC3E}">
        <p14:creationId xmlns:p14="http://schemas.microsoft.com/office/powerpoint/2010/main" val="41707837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anim calcmode="lin" valueType="num">
                                      <p:cBhvr>
                                        <p:cTn id="13" dur="1000" fill="hold"/>
                                        <p:tgtEl>
                                          <p:spTgt spid="11"/>
                                        </p:tgtEl>
                                        <p:attrNameLst>
                                          <p:attrName>ppt_x</p:attrName>
                                        </p:attrNameLst>
                                      </p:cBhvr>
                                      <p:tavLst>
                                        <p:tav tm="0">
                                          <p:val>
                                            <p:strVal val="#ppt_x"/>
                                          </p:val>
                                        </p:tav>
                                        <p:tav tm="100000">
                                          <p:val>
                                            <p:strVal val="#ppt_x"/>
                                          </p:val>
                                        </p:tav>
                                      </p:tavLst>
                                    </p:anim>
                                    <p:anim calcmode="lin" valueType="num">
                                      <p:cBhvr>
                                        <p:cTn id="1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Effect transition="in" filter="fade">
                                      <p:cBhvr>
                                        <p:cTn id="19" dur="1000"/>
                                        <p:tgtEl>
                                          <p:spTgt spid="11">
                                            <p:txEl>
                                              <p:pRg st="0" end="0"/>
                                            </p:txEl>
                                          </p:spTgt>
                                        </p:tgtEl>
                                      </p:cBhvr>
                                    </p:animEffect>
                                    <p:anim calcmode="lin" valueType="num">
                                      <p:cBhvr>
                                        <p:cTn id="20"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ar-SA" b="1" dirty="0" smtClean="0">
                <a:cs typeface="Akhbar MT" pitchFamily="2" charset="-78"/>
              </a:rPr>
              <a:t>استثمار طاقات الشباب </a:t>
            </a:r>
            <a:endParaRPr lang="ar-SA" b="1" dirty="0">
              <a:cs typeface="Akhbar MT" pitchFamily="2" charset="-78"/>
            </a:endParaRPr>
          </a:p>
        </p:txBody>
      </p:sp>
      <p:sp>
        <p:nvSpPr>
          <p:cNvPr id="8" name="مربع نص 7"/>
          <p:cNvSpPr txBox="1"/>
          <p:nvPr/>
        </p:nvSpPr>
        <p:spPr>
          <a:xfrm>
            <a:off x="448965" y="1596540"/>
            <a:ext cx="8398775" cy="1569660"/>
          </a:xfrm>
          <a:prstGeom prst="rect">
            <a:avLst/>
          </a:prstGeom>
          <a:blipFill>
            <a:blip r:embed="rId2"/>
            <a:tile tx="0" ty="0" sx="100000" sy="100000" flip="none" algn="tl"/>
          </a:blipFill>
        </p:spPr>
        <p:style>
          <a:lnRef idx="2">
            <a:schemeClr val="accent2"/>
          </a:lnRef>
          <a:fillRef idx="1">
            <a:schemeClr val="lt1"/>
          </a:fillRef>
          <a:effectRef idx="0">
            <a:schemeClr val="accent2"/>
          </a:effectRef>
          <a:fontRef idx="minor">
            <a:schemeClr val="dk1"/>
          </a:fontRef>
        </p:style>
        <p:txBody>
          <a:bodyPr wrap="square" rtlCol="1">
            <a:spAutoFit/>
          </a:bodyPr>
          <a:lstStyle/>
          <a:p>
            <a:pPr algn="r"/>
            <a:r>
              <a:rPr lang="ar-SA" sz="2400" b="1" dirty="0" smtClean="0">
                <a:cs typeface="Akhbar MT" pitchFamily="2" charset="-78"/>
              </a:rPr>
              <a:t>1 – محاورة الشباب ودعوتهم إلى الاعتدال </a:t>
            </a:r>
            <a:r>
              <a:rPr lang="ar-SA" sz="2400" b="1" dirty="0">
                <a:cs typeface="Akhbar MT" pitchFamily="2" charset="-78"/>
              </a:rPr>
              <a:t> عبد الله بن عمرو قال جمعت القرآن فقرأته كله في ليلة فقال رسول الله صلى الله عليه وسلم إني أخشى أن يطول عليك الزمان وأن تمل فاقرأه في شهر فقلت دعني أستمتع من قوتي وشبابي قال فاقرأه في عشرة قلت دعني أستمتع من قوتي وشبابي قال فاقرأه في سبع قلت دعني أستمتع من قوتي وشبابي فأبى   </a:t>
            </a:r>
          </a:p>
        </p:txBody>
      </p:sp>
      <p:sp>
        <p:nvSpPr>
          <p:cNvPr id="9" name="مربع نص 8"/>
          <p:cNvSpPr txBox="1"/>
          <p:nvPr/>
        </p:nvSpPr>
        <p:spPr>
          <a:xfrm>
            <a:off x="448965" y="3823193"/>
            <a:ext cx="8398775" cy="461665"/>
          </a:xfrm>
          <a:prstGeom prst="rect">
            <a:avLst/>
          </a:prstGeom>
          <a:blipFill>
            <a:blip r:embed="rId2"/>
            <a:tile tx="0" ty="0" sx="100000" sy="100000" flip="none" algn="tl"/>
          </a:blipFill>
        </p:spPr>
        <p:style>
          <a:lnRef idx="2">
            <a:schemeClr val="accent2"/>
          </a:lnRef>
          <a:fillRef idx="1">
            <a:schemeClr val="lt1"/>
          </a:fillRef>
          <a:effectRef idx="0">
            <a:schemeClr val="accent2"/>
          </a:effectRef>
          <a:fontRef idx="minor">
            <a:schemeClr val="dk1"/>
          </a:fontRef>
        </p:style>
        <p:txBody>
          <a:bodyPr wrap="square" rtlCol="1">
            <a:spAutoFit/>
          </a:bodyPr>
          <a:lstStyle/>
          <a:p>
            <a:pPr algn="r"/>
            <a:r>
              <a:rPr lang="ar-SA" sz="2400" b="1" dirty="0" smtClean="0">
                <a:cs typeface="Akhbar MT" pitchFamily="2" charset="-78"/>
              </a:rPr>
              <a:t>2 – مخالطة الشباب وتوجيه طاقاتهم , أمثلة ( انظر الكتاب ص 96 )</a:t>
            </a:r>
            <a:endParaRPr lang="ar-SA" sz="2400" b="1" dirty="0">
              <a:cs typeface="Akhbar MT" pitchFamily="2" charset="-78"/>
            </a:endParaRPr>
          </a:p>
        </p:txBody>
      </p:sp>
      <p:sp>
        <p:nvSpPr>
          <p:cNvPr id="10" name="مربع نص 9"/>
          <p:cNvSpPr txBox="1"/>
          <p:nvPr/>
        </p:nvSpPr>
        <p:spPr>
          <a:xfrm>
            <a:off x="448965" y="5044833"/>
            <a:ext cx="8398775" cy="461665"/>
          </a:xfrm>
          <a:prstGeom prst="rect">
            <a:avLst/>
          </a:prstGeom>
          <a:blipFill>
            <a:blip r:embed="rId2"/>
            <a:tile tx="0" ty="0" sx="100000" sy="100000" flip="none" algn="tl"/>
          </a:blipFill>
        </p:spPr>
        <p:style>
          <a:lnRef idx="2">
            <a:schemeClr val="accent2"/>
          </a:lnRef>
          <a:fillRef idx="1">
            <a:schemeClr val="lt1"/>
          </a:fillRef>
          <a:effectRef idx="0">
            <a:schemeClr val="accent2"/>
          </a:effectRef>
          <a:fontRef idx="minor">
            <a:schemeClr val="dk1"/>
          </a:fontRef>
        </p:style>
        <p:txBody>
          <a:bodyPr wrap="square" rtlCol="1">
            <a:spAutoFit/>
          </a:bodyPr>
          <a:lstStyle/>
          <a:p>
            <a:pPr algn="r"/>
            <a:r>
              <a:rPr lang="ar-SA" sz="2400" b="1" dirty="0" smtClean="0">
                <a:cs typeface="Akhbar MT" pitchFamily="2" charset="-78"/>
              </a:rPr>
              <a:t>3 – إبراز أهمية التمسك بالدين وقيمه .</a:t>
            </a:r>
            <a:endParaRPr lang="ar-SA" sz="2400" b="1" dirty="0">
              <a:cs typeface="Akhbar MT" pitchFamily="2" charset="-78"/>
            </a:endParaRPr>
          </a:p>
        </p:txBody>
      </p:sp>
    </p:spTree>
    <p:extLst>
      <p:ext uri="{BB962C8B-B14F-4D97-AF65-F5344CB8AC3E}">
        <p14:creationId xmlns:p14="http://schemas.microsoft.com/office/powerpoint/2010/main" val="10878679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1000"/>
                                        <p:tgtEl>
                                          <p:spTgt spid="9"/>
                                        </p:tgtEl>
                                      </p:cBhvr>
                                    </p:animEffect>
                                    <p:anim calcmode="lin" valueType="num">
                                      <p:cBhvr>
                                        <p:cTn id="20" dur="1000" fill="hold"/>
                                        <p:tgtEl>
                                          <p:spTgt spid="9"/>
                                        </p:tgtEl>
                                        <p:attrNameLst>
                                          <p:attrName>ppt_x</p:attrName>
                                        </p:attrNameLst>
                                      </p:cBhvr>
                                      <p:tavLst>
                                        <p:tav tm="0">
                                          <p:val>
                                            <p:strVal val="#ppt_x"/>
                                          </p:val>
                                        </p:tav>
                                        <p:tav tm="100000">
                                          <p:val>
                                            <p:strVal val="#ppt_x"/>
                                          </p:val>
                                        </p:tav>
                                      </p:tavLst>
                                    </p:anim>
                                    <p:anim calcmode="lin" valueType="num">
                                      <p:cBhvr>
                                        <p:cTn id="2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1000"/>
                                        <p:tgtEl>
                                          <p:spTgt spid="10"/>
                                        </p:tgtEl>
                                      </p:cBhvr>
                                    </p:animEffect>
                                    <p:anim calcmode="lin" valueType="num">
                                      <p:cBhvr>
                                        <p:cTn id="27" dur="1000" fill="hold"/>
                                        <p:tgtEl>
                                          <p:spTgt spid="10"/>
                                        </p:tgtEl>
                                        <p:attrNameLst>
                                          <p:attrName>ppt_x</p:attrName>
                                        </p:attrNameLst>
                                      </p:cBhvr>
                                      <p:tavLst>
                                        <p:tav tm="0">
                                          <p:val>
                                            <p:strVal val="#ppt_x"/>
                                          </p:val>
                                        </p:tav>
                                        <p:tav tm="100000">
                                          <p:val>
                                            <p:strVal val="#ppt_x"/>
                                          </p:val>
                                        </p:tav>
                                      </p:tavLst>
                                    </p:anim>
                                    <p:anim calcmode="lin" valueType="num">
                                      <p:cBhvr>
                                        <p:cTn id="28"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خطط انسيابي: تخزين داخلي 5"/>
          <p:cNvSpPr/>
          <p:nvPr/>
        </p:nvSpPr>
        <p:spPr>
          <a:xfrm>
            <a:off x="448965" y="1596540"/>
            <a:ext cx="8246070" cy="5039265"/>
          </a:xfrm>
          <a:prstGeom prst="flowChartInternalStorage">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2" name="عنوان 1"/>
          <p:cNvSpPr>
            <a:spLocks noGrp="1"/>
          </p:cNvSpPr>
          <p:nvPr>
            <p:ph type="title"/>
          </p:nvPr>
        </p:nvSpPr>
        <p:spPr>
          <a:blipFill>
            <a:blip r:embed="rId2"/>
            <a:tile tx="0" ty="0" sx="100000" sy="100000" flip="none" algn="tl"/>
          </a:blipFill>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ar-SA" b="1" dirty="0" smtClean="0">
                <a:cs typeface="Akhbar MT" pitchFamily="2" charset="-78"/>
              </a:rPr>
              <a:t>رسالة إلى الشباب</a:t>
            </a:r>
            <a:endParaRPr lang="ar-SA" b="1" dirty="0">
              <a:cs typeface="Akhbar MT" pitchFamily="2" charset="-78"/>
            </a:endParaRPr>
          </a:p>
        </p:txBody>
      </p:sp>
      <p:sp>
        <p:nvSpPr>
          <p:cNvPr id="5" name="مربع نص 4"/>
          <p:cNvSpPr txBox="1"/>
          <p:nvPr/>
        </p:nvSpPr>
        <p:spPr>
          <a:xfrm>
            <a:off x="1517900" y="1901950"/>
            <a:ext cx="6871725" cy="4302716"/>
          </a:xfrm>
          <a:prstGeom prst="rect">
            <a:avLst/>
          </a:prstGeom>
          <a:noFill/>
        </p:spPr>
        <p:txBody>
          <a:bodyPr wrap="square" rtlCol="1">
            <a:spAutoFit/>
          </a:bodyPr>
          <a:lstStyle/>
          <a:p>
            <a:pPr lvl="0" algn="r" rtl="1">
              <a:spcBef>
                <a:spcPct val="20000"/>
              </a:spcBef>
            </a:pPr>
            <a:endParaRPr lang="ar-SA" sz="3600" b="1" dirty="0" smtClean="0">
              <a:solidFill>
                <a:prstClr val="black"/>
              </a:solidFill>
              <a:cs typeface="Akhbar MT" pitchFamily="2" charset="-78"/>
            </a:endParaRPr>
          </a:p>
          <a:p>
            <a:pPr lvl="0" algn="r" rtl="1">
              <a:spcBef>
                <a:spcPct val="20000"/>
              </a:spcBef>
            </a:pPr>
            <a:r>
              <a:rPr lang="ar-SA" sz="3600" b="1" dirty="0" smtClean="0">
                <a:solidFill>
                  <a:srgbClr val="FFFF00"/>
                </a:solidFill>
                <a:cs typeface="Akhbar MT" pitchFamily="2" charset="-78"/>
              </a:rPr>
              <a:t>يا </a:t>
            </a:r>
            <a:r>
              <a:rPr lang="ar-SA" sz="3600" b="1" dirty="0">
                <a:solidFill>
                  <a:srgbClr val="FFFF00"/>
                </a:solidFill>
                <a:cs typeface="Akhbar MT" pitchFamily="2" charset="-78"/>
              </a:rPr>
              <a:t>شباب :</a:t>
            </a:r>
          </a:p>
          <a:p>
            <a:pPr lvl="0" algn="r" rtl="1">
              <a:spcBef>
                <a:spcPct val="20000"/>
              </a:spcBef>
            </a:pPr>
            <a:r>
              <a:rPr lang="ar-SA" sz="3600" b="1" dirty="0" smtClean="0">
                <a:solidFill>
                  <a:srgbClr val="FFFF00"/>
                </a:solidFill>
                <a:cs typeface="Akhbar MT" pitchFamily="2" charset="-78"/>
              </a:rPr>
              <a:t>لا </a:t>
            </a:r>
            <a:r>
              <a:rPr lang="ar-SA" sz="3600" b="1" dirty="0">
                <a:solidFill>
                  <a:srgbClr val="FFFF00"/>
                </a:solidFill>
                <a:cs typeface="Akhbar MT" pitchFamily="2" charset="-78"/>
              </a:rPr>
              <a:t>يجرفنكم سيل المدنية عن التحلي بصفات المؤمنين , ولا يجرفنكم الشيطان عن التمسك بالدين , ولا يحملنكم الترف على التفنن في محاكاة النساء.</a:t>
            </a:r>
          </a:p>
          <a:p>
            <a:pPr lvl="0" algn="r" rtl="1">
              <a:spcBef>
                <a:spcPct val="20000"/>
              </a:spcBef>
            </a:pPr>
            <a:r>
              <a:rPr lang="ar-SA" sz="3600" b="1" dirty="0">
                <a:solidFill>
                  <a:srgbClr val="FFFF00"/>
                </a:solidFill>
                <a:cs typeface="Akhbar MT" pitchFamily="2" charset="-78"/>
              </a:rPr>
              <a:t>وتذكروا آباءكم الذين فتحوا مشارق الأرض ومغاربها , بالهمم العالية , والعزائم المتوقدة , والحكمة البينة.</a:t>
            </a:r>
          </a:p>
        </p:txBody>
      </p:sp>
    </p:spTree>
    <p:extLst>
      <p:ext uri="{BB962C8B-B14F-4D97-AF65-F5344CB8AC3E}">
        <p14:creationId xmlns:p14="http://schemas.microsoft.com/office/powerpoint/2010/main" val="39695372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arn(inVertical)">
                                      <p:cBhvr>
                                        <p:cTn id="7" dur="500"/>
                                        <p:tgtEl>
                                          <p:spTgt spid="5">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barn(inVertical)">
                                      <p:cBhvr>
                                        <p:cTn id="10" dur="500"/>
                                        <p:tgtEl>
                                          <p:spTgt spid="5">
                                            <p:txEl>
                                              <p:pRg st="2" end="2"/>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barn(inVertical)">
                                      <p:cBhvr>
                                        <p:cTn id="13"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ar-SA" b="1" dirty="0" smtClean="0">
                <a:cs typeface="Akhbar MT" pitchFamily="2" charset="-78"/>
              </a:rPr>
              <a:t>الأنشطة</a:t>
            </a:r>
            <a:endParaRPr lang="ar-SA" b="1" dirty="0">
              <a:cs typeface="Akhbar MT" pitchFamily="2" charset="-78"/>
            </a:endParaRPr>
          </a:p>
        </p:txBody>
      </p:sp>
      <p:sp>
        <p:nvSpPr>
          <p:cNvPr id="3" name="عنصر نائب للمحتوى 2"/>
          <p:cNvSpPr>
            <a:spLocks noGrp="1"/>
          </p:cNvSpPr>
          <p:nvPr>
            <p:ph idx="1"/>
          </p:nvPr>
        </p:nvSpPr>
        <p:spPr>
          <a:xfrm>
            <a:off x="448965" y="1600200"/>
            <a:ext cx="8237835" cy="1065275"/>
          </a:xfrm>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pPr marL="0" indent="0">
              <a:buNone/>
            </a:pPr>
            <a:r>
              <a:rPr lang="ar-SA" sz="2800" b="1" dirty="0" smtClean="0">
                <a:cs typeface="Akhbar MT" pitchFamily="2" charset="-78"/>
              </a:rPr>
              <a:t>1 – استنتج دلالة كلمة ( قُوَّةً ) في قوله تعالى :  </a:t>
            </a:r>
            <a:r>
              <a:rPr lang="ar-SA" sz="2800" dirty="0"/>
              <a:t>۞ اللَّهُ الَّذِي خَلَقَكُم مِّن ضَعْفٍ ثُمَّ جَعَلَ مِن بَعْدِ ضَعْفٍ قُوَّةً ثُمَّ جَعَلَ مِن بَعْدِ قُوَّةٍ ضَعْفًا وَشَيْبَةً ۚ يَخْلُقُ مَا يَشَاءُ ۖ وَهُوَ الْعَلِيمُ الْقَدِيرُ (54)   </a:t>
            </a:r>
            <a:r>
              <a:rPr lang="ar-SA" sz="2400" dirty="0" smtClean="0"/>
              <a:t>الروم.</a:t>
            </a:r>
            <a:endParaRPr lang="ar-SA" sz="2400" dirty="0"/>
          </a:p>
        </p:txBody>
      </p:sp>
      <p:sp>
        <p:nvSpPr>
          <p:cNvPr id="4" name="مربع نص 3"/>
          <p:cNvSpPr txBox="1"/>
          <p:nvPr/>
        </p:nvSpPr>
        <p:spPr>
          <a:xfrm>
            <a:off x="448965" y="4128603"/>
            <a:ext cx="8246070" cy="461665"/>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r"/>
            <a:r>
              <a:rPr lang="ar-SA" sz="2400" b="1" dirty="0" smtClean="0">
                <a:cs typeface="Akhbar MT" pitchFamily="2" charset="-78"/>
              </a:rPr>
              <a:t>2 – بين كيفية توظيف طاقاتك البدنية والعقلية في خدمة المجتمع.</a:t>
            </a:r>
            <a:endParaRPr lang="ar-SA" sz="2400" b="1" dirty="0">
              <a:cs typeface="Akhbar MT" pitchFamily="2" charset="-78"/>
            </a:endParaRPr>
          </a:p>
        </p:txBody>
      </p:sp>
    </p:spTree>
    <p:extLst>
      <p:ext uri="{BB962C8B-B14F-4D97-AF65-F5344CB8AC3E}">
        <p14:creationId xmlns:p14="http://schemas.microsoft.com/office/powerpoint/2010/main" val="2293418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bg/>
                                          </p:spTgt>
                                        </p:tgtEl>
                                        <p:attrNameLst>
                                          <p:attrName>style.visibility</p:attrName>
                                        </p:attrNameLst>
                                      </p:cBhvr>
                                      <p:to>
                                        <p:strVal val="visible"/>
                                      </p:to>
                                    </p:set>
                                    <p:animEffect transition="in" filter="fade">
                                      <p:cBhvr>
                                        <p:cTn id="25" dur="1000"/>
                                        <p:tgtEl>
                                          <p:spTgt spid="3">
                                            <p:bg/>
                                          </p:spTgt>
                                        </p:tgtEl>
                                      </p:cBhvr>
                                    </p:animEffect>
                                    <p:anim calcmode="lin" valueType="num">
                                      <p:cBhvr>
                                        <p:cTn id="26" dur="1000" fill="hold"/>
                                        <p:tgtEl>
                                          <p:spTgt spid="3">
                                            <p:bg/>
                                          </p:spTgt>
                                        </p:tgtEl>
                                        <p:attrNameLst>
                                          <p:attrName>ppt_x</p:attrName>
                                        </p:attrNameLst>
                                      </p:cBhvr>
                                      <p:tavLst>
                                        <p:tav tm="0">
                                          <p:val>
                                            <p:strVal val="#ppt_x"/>
                                          </p:val>
                                        </p:tav>
                                        <p:tav tm="100000">
                                          <p:val>
                                            <p:strVal val="#ppt_x"/>
                                          </p:val>
                                        </p:tav>
                                      </p:tavLst>
                                    </p:anim>
                                    <p:anim calcmode="lin" valueType="num">
                                      <p:cBhvr>
                                        <p:cTn id="27" dur="1000" fill="hold"/>
                                        <p:tgtEl>
                                          <p:spTgt spid="3">
                                            <p:bg/>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3">
                                            <p:txEl>
                                              <p:pRg st="0" end="0"/>
                                            </p:txEl>
                                          </p:spTgt>
                                        </p:tgtEl>
                                        <p:attrNameLst>
                                          <p:attrName>style.visibility</p:attrName>
                                        </p:attrNameLst>
                                      </p:cBhvr>
                                      <p:to>
                                        <p:strVal val="visible"/>
                                      </p:to>
                                    </p:set>
                                    <p:animEffect transition="in" filter="fade">
                                      <p:cBhvr>
                                        <p:cTn id="32" dur="1000"/>
                                        <p:tgtEl>
                                          <p:spTgt spid="3">
                                            <p:txEl>
                                              <p:pRg st="0" end="0"/>
                                            </p:txEl>
                                          </p:spTgt>
                                        </p:tgtEl>
                                      </p:cBhvr>
                                    </p:animEffect>
                                    <p:anim calcmode="lin" valueType="num">
                                      <p:cBhvr>
                                        <p:cTn id="3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fade">
                                      <p:cBhvr>
                                        <p:cTn id="39" dur="1000"/>
                                        <p:tgtEl>
                                          <p:spTgt spid="4"/>
                                        </p:tgtEl>
                                      </p:cBhvr>
                                    </p:animEffect>
                                    <p:anim calcmode="lin" valueType="num">
                                      <p:cBhvr>
                                        <p:cTn id="40" dur="1000" fill="hold"/>
                                        <p:tgtEl>
                                          <p:spTgt spid="4"/>
                                        </p:tgtEl>
                                        <p:attrNameLst>
                                          <p:attrName>ppt_x</p:attrName>
                                        </p:attrNameLst>
                                      </p:cBhvr>
                                      <p:tavLst>
                                        <p:tav tm="0">
                                          <p:val>
                                            <p:strVal val="#ppt_x"/>
                                          </p:val>
                                        </p:tav>
                                        <p:tav tm="100000">
                                          <p:val>
                                            <p:strVal val="#ppt_x"/>
                                          </p:val>
                                        </p:tav>
                                      </p:tavLst>
                                    </p:anim>
                                    <p:anim calcmode="lin" valueType="num">
                                      <p:cBhvr>
                                        <p:cTn id="4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lstStyle/>
          <a:p>
            <a:r>
              <a:rPr lang="ar-SA" dirty="0" smtClean="0">
                <a:cs typeface="Akhbar MT" pitchFamily="2" charset="-78"/>
              </a:rPr>
              <a:t>المناقشة</a:t>
            </a:r>
            <a:endParaRPr lang="ar-SA" dirty="0">
              <a:cs typeface="Akhbar MT" pitchFamily="2" charset="-78"/>
            </a:endParaRPr>
          </a:p>
        </p:txBody>
      </p:sp>
      <p:sp>
        <p:nvSpPr>
          <p:cNvPr id="3" name="عنصر نائب للمحتوى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pPr marL="0" indent="0">
              <a:buNone/>
            </a:pPr>
            <a:r>
              <a:rPr lang="ar-SA" sz="2400" dirty="0">
                <a:cs typeface="Akhbar MT" pitchFamily="2" charset="-78"/>
              </a:rPr>
              <a:t>س: اختر الإجابة الصحيحة من بين البدائل المعطاة :</a:t>
            </a:r>
          </a:p>
          <a:p>
            <a:pPr marL="0" indent="0">
              <a:buNone/>
            </a:pPr>
            <a:r>
              <a:rPr lang="ar-SA" sz="2400" dirty="0">
                <a:cs typeface="Akhbar MT" pitchFamily="2" charset="-78"/>
              </a:rPr>
              <a:t>2- استخدم سيدنا إبراهيم عليه السلام في محاجته للنمرود طاقته :</a:t>
            </a:r>
          </a:p>
          <a:p>
            <a:pPr marL="457200" indent="-457200">
              <a:buAutoNum type="arabic1Minus"/>
            </a:pPr>
            <a:r>
              <a:rPr lang="ar-SA" sz="2400" dirty="0" smtClean="0">
                <a:cs typeface="Akhbar MT" pitchFamily="2" charset="-78"/>
              </a:rPr>
              <a:t>البدنية                   </a:t>
            </a:r>
            <a:r>
              <a:rPr lang="ar-SA" sz="2400" dirty="0">
                <a:cs typeface="Akhbar MT" pitchFamily="2" charset="-78"/>
              </a:rPr>
              <a:t>ب- العقلية.          ج- الروحية</a:t>
            </a:r>
            <a:r>
              <a:rPr lang="ar-SA" sz="2400" dirty="0" smtClean="0">
                <a:cs typeface="Akhbar MT" pitchFamily="2" charset="-78"/>
              </a:rPr>
              <a:t>.</a:t>
            </a:r>
          </a:p>
          <a:p>
            <a:pPr marL="0" indent="0">
              <a:buNone/>
            </a:pPr>
            <a:r>
              <a:rPr lang="ar-SA" sz="2400" dirty="0">
                <a:cs typeface="Akhbar MT" pitchFamily="2" charset="-78"/>
              </a:rPr>
              <a:t>س: يمكن للشباب أن يستغل طاقاته الروحية والبدنية والعقلية . في الخير أو الشر . بيِّن نتيجة هذا الاستغلال في الحالتين </a:t>
            </a:r>
            <a:endParaRPr lang="ar-SA" sz="2400" dirty="0" smtClean="0">
              <a:cs typeface="Akhbar MT" pitchFamily="2" charset="-78"/>
            </a:endParaRPr>
          </a:p>
          <a:p>
            <a:pPr marL="0" indent="0">
              <a:buNone/>
            </a:pPr>
            <a:r>
              <a:rPr lang="ar-SA" sz="2400" dirty="0">
                <a:cs typeface="Akhbar MT" pitchFamily="2" charset="-78"/>
              </a:rPr>
              <a:t>س: استشهد بدليل يوضح القوة المؤثرة في الروح صلاحا وفسادا </a:t>
            </a:r>
            <a:r>
              <a:rPr lang="ar-SA" sz="2400" dirty="0" smtClean="0">
                <a:cs typeface="Akhbar MT" pitchFamily="2" charset="-78"/>
              </a:rPr>
              <a:t>.</a:t>
            </a:r>
            <a:endParaRPr lang="ar-SA" sz="2400" dirty="0">
              <a:cs typeface="Akhbar MT" pitchFamily="2" charset="-78"/>
            </a:endParaRPr>
          </a:p>
          <a:p>
            <a:pPr marL="0" indent="0">
              <a:buNone/>
            </a:pPr>
            <a:r>
              <a:rPr lang="ar-SA" sz="2400" dirty="0">
                <a:cs typeface="Akhbar MT" pitchFamily="2" charset="-78"/>
              </a:rPr>
              <a:t>س: وضَّح كيف وجه النبي صلى الله عليه وسلم الطاقات الموجودة عند الصحابة من الشباب والشابات .</a:t>
            </a:r>
          </a:p>
          <a:p>
            <a:pPr marL="0" indent="0">
              <a:buNone/>
            </a:pPr>
            <a:r>
              <a:rPr lang="ar-SA" sz="2400" dirty="0" smtClean="0">
                <a:cs typeface="Akhbar MT" pitchFamily="2" charset="-78"/>
              </a:rPr>
              <a:t>         </a:t>
            </a:r>
            <a:endParaRPr lang="ar-SA" sz="2400" dirty="0">
              <a:cs typeface="Akhbar MT" pitchFamily="2" charset="-78"/>
            </a:endParaRPr>
          </a:p>
          <a:p>
            <a:pPr marL="0" indent="0">
              <a:buNone/>
            </a:pPr>
            <a:r>
              <a:rPr lang="ar-SA" sz="2400" dirty="0" smtClean="0">
                <a:cs typeface="Akhbar MT" pitchFamily="2" charset="-78"/>
              </a:rPr>
              <a:t>   </a:t>
            </a:r>
            <a:endParaRPr lang="ar-SA" sz="2400" dirty="0">
              <a:cs typeface="Akhbar MT" pitchFamily="2" charset="-78"/>
            </a:endParaRPr>
          </a:p>
        </p:txBody>
      </p:sp>
    </p:spTree>
    <p:extLst>
      <p:ext uri="{BB962C8B-B14F-4D97-AF65-F5344CB8AC3E}">
        <p14:creationId xmlns:p14="http://schemas.microsoft.com/office/powerpoint/2010/main" val="1697462731"/>
      </p:ext>
    </p:extLst>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407</TotalTime>
  <Words>629</Words>
  <Application>Microsoft Office PowerPoint</Application>
  <PresentationFormat>عرض على الشاشة (3:4)‏</PresentationFormat>
  <Paragraphs>43</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نسق Office</vt:lpstr>
      <vt:lpstr>الشباب واكتشاف طاقاته واستثمارها</vt:lpstr>
      <vt:lpstr>أهمية مرحلة الشباب</vt:lpstr>
      <vt:lpstr>الطاقات العقلية</vt:lpstr>
      <vt:lpstr>الطاقات البدنية</vt:lpstr>
      <vt:lpstr>الطاقات الروحية</vt:lpstr>
      <vt:lpstr>استثمار طاقات الشباب </vt:lpstr>
      <vt:lpstr>رسالة إلى الشباب</vt:lpstr>
      <vt:lpstr>الأنشطة</vt:lpstr>
      <vt:lpstr>المناقشة</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هلال</cp:lastModifiedBy>
  <cp:revision>45</cp:revision>
  <dcterms:created xsi:type="dcterms:W3CDTF">2013-08-21T19:17:07Z</dcterms:created>
  <dcterms:modified xsi:type="dcterms:W3CDTF">2017-04-10T07:51:41Z</dcterms:modified>
</cp:coreProperties>
</file>